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4630400" cy="8229600"/>
  <p:notesSz cx="8229600" cy="14630400"/>
  <p:embeddedFontLst>
    <p:embeddedFont>
      <p:font typeface="Mukta Light"/>
      <p:regular r:id="rId57"/>
    </p:embeddedFont>
    <p:embeddedFont>
      <p:font typeface="Prompt Medium" panose="00000600000000000000" pitchFamily="2" charset="-34"/>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610"/>
  </p:normalViewPr>
  <p:slideViewPr>
    <p:cSldViewPr snapToGrid="0" snapToObjects="1">
      <p:cViewPr varScale="1">
        <p:scale>
          <a:sx n="69" d="100"/>
          <a:sy n="69" d="100"/>
        </p:scale>
        <p:origin x="79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4136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lide 4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lide 5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lide 5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lide 5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lide 5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lide 5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6.xml"/><Relationship Id="rId5" Type="http://schemas.openxmlformats.org/officeDocument/2006/relationships/image" Target="../media/image17.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41.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4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54.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117408"/>
            <a:ext cx="7415927" cy="1371600"/>
          </a:xfrm>
          <a:prstGeom prst="rect">
            <a:avLst/>
          </a:prstGeom>
          <a:noFill/>
          <a:ln/>
        </p:spPr>
        <p:txBody>
          <a:bodyPr wrap="square" lIns="0" tIns="0" rIns="0" bIns="0" rtlCol="0" anchor="t"/>
          <a:lstStyle/>
          <a:p>
            <a:pPr marL="0" indent="0">
              <a:lnSpc>
                <a:spcPts val="5400"/>
              </a:lnSpc>
              <a:buNone/>
            </a:pPr>
            <a:r>
              <a:rPr lang="en-US" sz="4300" b="1" dirty="0">
                <a:solidFill>
                  <a:srgbClr val="C6BFEE"/>
                </a:solidFill>
                <a:latin typeface="Prompt Medium" pitchFamily="34" charset="0"/>
                <a:ea typeface="Prompt Medium" pitchFamily="34" charset="-122"/>
                <a:cs typeface="Prompt Medium" pitchFamily="34" charset="-120"/>
              </a:rPr>
              <a:t>MACHINE LEARNING DESIGN INTERVIEW </a:t>
            </a:r>
            <a:endParaRPr lang="en-US" sz="4300" dirty="0"/>
          </a:p>
        </p:txBody>
      </p:sp>
      <p:sp>
        <p:nvSpPr>
          <p:cNvPr id="4" name="Text 1"/>
          <p:cNvSpPr/>
          <p:nvPr/>
        </p:nvSpPr>
        <p:spPr>
          <a:xfrm>
            <a:off x="6350437" y="3859292"/>
            <a:ext cx="7415927" cy="395049"/>
          </a:xfrm>
          <a:prstGeom prst="rect">
            <a:avLst/>
          </a:prstGeom>
          <a:noFill/>
          <a:ln/>
        </p:spPr>
        <p:txBody>
          <a:bodyPr wrap="none" lIns="0" tIns="0" rIns="0" bIns="0" rtlCol="0" anchor="t"/>
          <a:lstStyle/>
          <a:p>
            <a:pPr marL="0" indent="0">
              <a:lnSpc>
                <a:spcPts val="3100"/>
              </a:lnSpc>
              <a:buNone/>
            </a:pPr>
            <a:r>
              <a:rPr lang="en-US" sz="1900" b="1" dirty="0">
                <a:solidFill>
                  <a:srgbClr val="DAD8E9"/>
                </a:solidFill>
                <a:latin typeface="Mukta Light" pitchFamily="34" charset="0"/>
                <a:ea typeface="Mukta Light" pitchFamily="34" charset="-122"/>
                <a:cs typeface="Mukta Light" pitchFamily="34" charset="-120"/>
              </a:rPr>
              <a:t>Machine Learning Primer</a:t>
            </a:r>
            <a:endParaRPr lang="en-US" sz="1900" dirty="0"/>
          </a:p>
        </p:txBody>
      </p:sp>
      <p:sp>
        <p:nvSpPr>
          <p:cNvPr id="5" name="Text 2"/>
          <p:cNvSpPr/>
          <p:nvPr/>
        </p:nvSpPr>
        <p:spPr>
          <a:xfrm>
            <a:off x="6350437" y="4531995"/>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Thiết kế mô hình học máy hiệu quả là một quá trình phức tạp, bao gồm nhiều kỹ thuật xử lý dữ liệu, kiến trúc mô hình và triển khai. Trong bài viết này, chúng ta sẽ khám phá các kỹ thuật quan trọng để xây dựng các mô hình học máy mạnh mẽ và có khả năng mở rộng.</a:t>
            </a:r>
            <a:endParaRPr lang="en-US" sz="1900" dirty="0"/>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321356" y="924758"/>
            <a:ext cx="11314509" cy="629007"/>
          </a:xfrm>
          <a:prstGeom prst="rect">
            <a:avLst/>
          </a:prstGeom>
          <a:noFill/>
          <a:ln/>
        </p:spPr>
        <p:txBody>
          <a:bodyPr wrap="none" lIns="0" tIns="0" rIns="0" bIns="0" rtlCol="0" anchor="t"/>
          <a:lstStyle/>
          <a:p>
            <a:pPr marL="0" indent="0">
              <a:lnSpc>
                <a:spcPts val="4950"/>
              </a:lnSpc>
              <a:buNone/>
            </a:pPr>
            <a:r>
              <a:rPr lang="en-US" sz="3950" b="1" dirty="0">
                <a:solidFill>
                  <a:srgbClr val="C6BFEE"/>
                </a:solidFill>
                <a:latin typeface="Prompt Medium" pitchFamily="34" charset="0"/>
                <a:ea typeface="Prompt Medium" pitchFamily="34" charset="-122"/>
                <a:cs typeface="Prompt Medium" pitchFamily="34" charset="-120"/>
              </a:rPr>
              <a:t>3. Xử lý dữ liệu số (Handling Numerical Data)</a:t>
            </a:r>
            <a:endParaRPr lang="en-US" sz="3950" dirty="0"/>
          </a:p>
        </p:txBody>
      </p:sp>
      <p:sp>
        <p:nvSpPr>
          <p:cNvPr id="3" name="Text 1"/>
          <p:cNvSpPr/>
          <p:nvPr/>
        </p:nvSpPr>
        <p:spPr>
          <a:xfrm>
            <a:off x="1321356" y="2006679"/>
            <a:ext cx="11987689" cy="362307"/>
          </a:xfrm>
          <a:prstGeom prst="rect">
            <a:avLst/>
          </a:prstGeom>
          <a:noFill/>
          <a:ln/>
        </p:spPr>
        <p:txBody>
          <a:bodyPr wrap="none" lIns="0" tIns="0" rIns="0" bIns="0" rtlCol="0" anchor="t"/>
          <a:lstStyle/>
          <a:p>
            <a:pPr marL="0" indent="0">
              <a:lnSpc>
                <a:spcPts val="2850"/>
              </a:lnSpc>
              <a:buNone/>
            </a:pPr>
            <a:r>
              <a:rPr lang="en-US" sz="1750" b="1" dirty="0">
                <a:solidFill>
                  <a:srgbClr val="DAD8E9"/>
                </a:solidFill>
                <a:latin typeface="Mukta Light" pitchFamily="34" charset="0"/>
                <a:ea typeface="Mukta Light" pitchFamily="34" charset="-122"/>
                <a:cs typeface="Mukta Light" pitchFamily="34" charset="-120"/>
              </a:rPr>
              <a:t>● Chuẩn hóa (Normalization):</a:t>
            </a:r>
            <a:endParaRPr lang="en-US" sz="1750" dirty="0"/>
          </a:p>
        </p:txBody>
      </p:sp>
      <p:sp>
        <p:nvSpPr>
          <p:cNvPr id="4" name="Text 2"/>
          <p:cNvSpPr/>
          <p:nvPr/>
        </p:nvSpPr>
        <p:spPr>
          <a:xfrm>
            <a:off x="1321356" y="2623661"/>
            <a:ext cx="11987689" cy="362307"/>
          </a:xfrm>
          <a:prstGeom prst="rect">
            <a:avLst/>
          </a:prstGeom>
          <a:noFill/>
          <a:ln/>
        </p:spPr>
        <p:txBody>
          <a:bodyPr wrap="none" lIns="0" tIns="0" rIns="0" bIns="0" rtlCol="0" anchor="t"/>
          <a:lstStyle/>
          <a:p>
            <a:pPr marL="0" indent="0">
              <a:lnSpc>
                <a:spcPts val="2850"/>
              </a:lnSpc>
              <a:buNone/>
            </a:pPr>
            <a:r>
              <a:rPr lang="en-US" sz="1750" b="1" dirty="0">
                <a:solidFill>
                  <a:srgbClr val="DAD8E9"/>
                </a:solidFill>
                <a:latin typeface="Mukta Light" pitchFamily="34" charset="0"/>
                <a:ea typeface="Mukta Light" pitchFamily="34" charset="-122"/>
                <a:cs typeface="Mukta Light" pitchFamily="34" charset="-120"/>
              </a:rPr>
              <a:t>○ Định nghĩa: </a:t>
            </a:r>
            <a:r>
              <a:rPr lang="en-US" sz="1750" dirty="0">
                <a:solidFill>
                  <a:srgbClr val="DAD8E9"/>
                </a:solidFill>
                <a:latin typeface="Mukta Light" pitchFamily="34" charset="0"/>
                <a:ea typeface="Mukta Light" pitchFamily="34" charset="-122"/>
                <a:cs typeface="Mukta Light" pitchFamily="34" charset="-120"/>
              </a:rPr>
              <a:t>Giải thích kỹ thuật chuẩn hóa và mục đích của nó.</a:t>
            </a:r>
            <a:endParaRPr lang="en-US" sz="1750" dirty="0"/>
          </a:p>
        </p:txBody>
      </p:sp>
      <p:sp>
        <p:nvSpPr>
          <p:cNvPr id="5" name="Text 3"/>
          <p:cNvSpPr/>
          <p:nvPr/>
        </p:nvSpPr>
        <p:spPr>
          <a:xfrm>
            <a:off x="1321356" y="3240643"/>
            <a:ext cx="11987689" cy="362307"/>
          </a:xfrm>
          <a:prstGeom prst="rect">
            <a:avLst/>
          </a:prstGeom>
          <a:noFill/>
          <a:ln/>
        </p:spPr>
        <p:txBody>
          <a:bodyPr wrap="none" lIns="0" tIns="0" rIns="0" bIns="0" rtlCol="0" anchor="t"/>
          <a:lstStyle/>
          <a:p>
            <a:pPr marL="0" indent="0">
              <a:lnSpc>
                <a:spcPts val="2850"/>
              </a:lnSpc>
              <a:buNone/>
            </a:pPr>
            <a:r>
              <a:rPr lang="en-US" sz="1750" b="1" dirty="0">
                <a:solidFill>
                  <a:srgbClr val="DAD8E9"/>
                </a:solidFill>
                <a:latin typeface="Mukta Light" pitchFamily="34" charset="0"/>
                <a:ea typeface="Mukta Light" pitchFamily="34" charset="-122"/>
                <a:cs typeface="Mukta Light" pitchFamily="34" charset="-120"/>
              </a:rPr>
              <a:t>○ Công thức: </a:t>
            </a:r>
            <a:r>
              <a:rPr lang="en-US" sz="1750" dirty="0">
                <a:solidFill>
                  <a:srgbClr val="DAD8E9"/>
                </a:solidFill>
                <a:latin typeface="Mukta Light" pitchFamily="34" charset="0"/>
                <a:ea typeface="Mukta Light" pitchFamily="34" charset="-122"/>
                <a:cs typeface="Mukta Light" pitchFamily="34" charset="-120"/>
              </a:rPr>
              <a:t>Cung cấp công thức chuẩn hóa dữ liệu số về phạm vi [-1, 1]</a:t>
            </a:r>
            <a:r>
              <a:rPr lang="en-US" sz="1750" b="1" dirty="0">
                <a:solidFill>
                  <a:srgbClr val="DAD8E9"/>
                </a:solidFill>
                <a:latin typeface="Mukta Light" pitchFamily="34" charset="0"/>
                <a:ea typeface="Mukta Light" pitchFamily="34" charset="-122"/>
                <a:cs typeface="Mukta Light" pitchFamily="34" charset="-120"/>
              </a:rPr>
              <a:t> </a:t>
            </a:r>
            <a:r>
              <a:rPr lang="en-US" sz="1750" dirty="0">
                <a:solidFill>
                  <a:srgbClr val="DAD8E9"/>
                </a:solidFill>
                <a:latin typeface="Mukta Light" pitchFamily="34" charset="0"/>
                <a:ea typeface="Mukta Light" pitchFamily="34" charset="-122"/>
                <a:cs typeface="Mukta Light" pitchFamily="34" charset="-120"/>
              </a:rPr>
              <a:t>(hoặc1).</a:t>
            </a:r>
            <a:endParaRPr lang="en-US" sz="1750" dirty="0"/>
          </a:p>
        </p:txBody>
      </p:sp>
      <p:sp>
        <p:nvSpPr>
          <p:cNvPr id="6" name="Text 4"/>
          <p:cNvSpPr/>
          <p:nvPr/>
        </p:nvSpPr>
        <p:spPr>
          <a:xfrm>
            <a:off x="1321356" y="3857625"/>
            <a:ext cx="11987689" cy="362307"/>
          </a:xfrm>
          <a:prstGeom prst="rect">
            <a:avLst/>
          </a:prstGeom>
          <a:noFill/>
          <a:ln/>
        </p:spPr>
        <p:txBody>
          <a:bodyPr wrap="none" lIns="0" tIns="0" rIns="0" bIns="0" rtlCol="0" anchor="t"/>
          <a:lstStyle/>
          <a:p>
            <a:pPr marL="0" indent="0">
              <a:lnSpc>
                <a:spcPts val="2850"/>
              </a:lnSpc>
              <a:buNone/>
            </a:pPr>
            <a:r>
              <a:rPr lang="en-US" sz="1750" b="1" dirty="0">
                <a:solidFill>
                  <a:srgbClr val="DAD8E9"/>
                </a:solidFill>
                <a:latin typeface="Mukta Light" pitchFamily="34" charset="0"/>
                <a:ea typeface="Mukta Light" pitchFamily="34" charset="-122"/>
                <a:cs typeface="Mukta Light" pitchFamily="34" charset="-120"/>
              </a:rPr>
              <a:t>○ Vấn đề ngoại lai: </a:t>
            </a:r>
            <a:r>
              <a:rPr lang="en-US" sz="1750" dirty="0">
                <a:solidFill>
                  <a:srgbClr val="DAD8E9"/>
                </a:solidFill>
                <a:latin typeface="Mukta Light" pitchFamily="34" charset="0"/>
                <a:ea typeface="Mukta Light" pitchFamily="34" charset="-122"/>
                <a:cs typeface="Mukta Light" pitchFamily="34" charset="-120"/>
              </a:rPr>
              <a:t>Nêu rõ vấn đề ngoại lai có thể ảnh hưởng đến kết quả chuẩn hóa.</a:t>
            </a:r>
            <a:endParaRPr lang="en-US" sz="1750" dirty="0"/>
          </a:p>
        </p:txBody>
      </p:sp>
      <p:sp>
        <p:nvSpPr>
          <p:cNvPr id="7" name="Text 5"/>
          <p:cNvSpPr/>
          <p:nvPr/>
        </p:nvSpPr>
        <p:spPr>
          <a:xfrm>
            <a:off x="1321356" y="4474607"/>
            <a:ext cx="11987689" cy="362307"/>
          </a:xfrm>
          <a:prstGeom prst="rect">
            <a:avLst/>
          </a:prstGeom>
          <a:noFill/>
          <a:ln/>
        </p:spPr>
        <p:txBody>
          <a:bodyPr wrap="none" lIns="0" tIns="0" rIns="0" bIns="0" rtlCol="0" anchor="t"/>
          <a:lstStyle/>
          <a:p>
            <a:pPr marL="0" indent="0">
              <a:lnSpc>
                <a:spcPts val="2850"/>
              </a:lnSpc>
              <a:buNone/>
            </a:pPr>
            <a:r>
              <a:rPr lang="en-US" sz="1750" b="1" dirty="0">
                <a:solidFill>
                  <a:srgbClr val="DAD8E9"/>
                </a:solidFill>
                <a:latin typeface="Mukta Light" pitchFamily="34" charset="0"/>
                <a:ea typeface="Mukta Light" pitchFamily="34" charset="-122"/>
                <a:cs typeface="Mukta Light" pitchFamily="34" charset="-120"/>
              </a:rPr>
              <a:t>○ Giải pháp cắt (Clipping): </a:t>
            </a:r>
            <a:r>
              <a:rPr lang="en-US" sz="1750" dirty="0">
                <a:solidFill>
                  <a:srgbClr val="DAD8E9"/>
                </a:solidFill>
                <a:latin typeface="Mukta Light" pitchFamily="34" charset="0"/>
                <a:ea typeface="Mukta Light" pitchFamily="34" charset="-122"/>
                <a:cs typeface="Mukta Light" pitchFamily="34" charset="-120"/>
              </a:rPr>
              <a:t>Đề xuất cách sử dụng kỹ thuật cắt để xử lý ngoại lai trong quá trình chuẩn hóa.</a:t>
            </a:r>
            <a:endParaRPr lang="en-US" sz="1750" dirty="0"/>
          </a:p>
        </p:txBody>
      </p:sp>
      <p:sp>
        <p:nvSpPr>
          <p:cNvPr id="8" name="Text 6"/>
          <p:cNvSpPr/>
          <p:nvPr/>
        </p:nvSpPr>
        <p:spPr>
          <a:xfrm>
            <a:off x="1321356" y="5091589"/>
            <a:ext cx="11987689" cy="362307"/>
          </a:xfrm>
          <a:prstGeom prst="rect">
            <a:avLst/>
          </a:prstGeom>
          <a:noFill/>
          <a:ln/>
        </p:spPr>
        <p:txBody>
          <a:bodyPr wrap="none" lIns="0" tIns="0" rIns="0" bIns="0" rtlCol="0" anchor="t"/>
          <a:lstStyle/>
          <a:p>
            <a:pPr marL="0" indent="0">
              <a:lnSpc>
                <a:spcPts val="2850"/>
              </a:lnSpc>
              <a:buNone/>
            </a:pPr>
            <a:r>
              <a:rPr lang="en-US" sz="1750" b="1" dirty="0">
                <a:solidFill>
                  <a:srgbClr val="DAD8E9"/>
                </a:solidFill>
                <a:latin typeface="Mukta Light" pitchFamily="34" charset="0"/>
                <a:ea typeface="Mukta Light" pitchFamily="34" charset="-122"/>
                <a:cs typeface="Mukta Light" pitchFamily="34" charset="-120"/>
              </a:rPr>
              <a:t>● Chuẩn hóa (Standardization):</a:t>
            </a:r>
            <a:endParaRPr lang="en-US" sz="1750" dirty="0"/>
          </a:p>
        </p:txBody>
      </p:sp>
      <p:sp>
        <p:nvSpPr>
          <p:cNvPr id="9" name="Text 7"/>
          <p:cNvSpPr/>
          <p:nvPr/>
        </p:nvSpPr>
        <p:spPr>
          <a:xfrm>
            <a:off x="1321356" y="5708571"/>
            <a:ext cx="11987689" cy="362307"/>
          </a:xfrm>
          <a:prstGeom prst="rect">
            <a:avLst/>
          </a:prstGeom>
          <a:noFill/>
          <a:ln/>
        </p:spPr>
        <p:txBody>
          <a:bodyPr wrap="none" lIns="0" tIns="0" rIns="0" bIns="0" rtlCol="0" anchor="t"/>
          <a:lstStyle/>
          <a:p>
            <a:pPr marL="0" indent="0">
              <a:lnSpc>
                <a:spcPts val="2850"/>
              </a:lnSpc>
              <a:buNone/>
            </a:pPr>
            <a:r>
              <a:rPr lang="en-US" sz="1750" b="1" dirty="0">
                <a:solidFill>
                  <a:srgbClr val="DAD8E9"/>
                </a:solidFill>
                <a:latin typeface="Mukta Light" pitchFamily="34" charset="0"/>
                <a:ea typeface="Mukta Light" pitchFamily="34" charset="-122"/>
                <a:cs typeface="Mukta Light" pitchFamily="34" charset="-120"/>
              </a:rPr>
              <a:t>○ Định nghĩa: </a:t>
            </a:r>
            <a:r>
              <a:rPr lang="en-US" sz="1750" dirty="0">
                <a:solidFill>
                  <a:srgbClr val="DAD8E9"/>
                </a:solidFill>
                <a:latin typeface="Mukta Light" pitchFamily="34" charset="0"/>
                <a:ea typeface="Mukta Light" pitchFamily="34" charset="-122"/>
                <a:cs typeface="Mukta Light" pitchFamily="34" charset="-120"/>
              </a:rPr>
              <a:t>Giải thích kỹ thuật chuẩn hóa và mục đích của nó.</a:t>
            </a:r>
            <a:endParaRPr lang="en-US" sz="1750" dirty="0"/>
          </a:p>
        </p:txBody>
      </p:sp>
      <p:sp>
        <p:nvSpPr>
          <p:cNvPr id="10" name="Text 8"/>
          <p:cNvSpPr/>
          <p:nvPr/>
        </p:nvSpPr>
        <p:spPr>
          <a:xfrm>
            <a:off x="1321356" y="6325553"/>
            <a:ext cx="11987689" cy="362307"/>
          </a:xfrm>
          <a:prstGeom prst="rect">
            <a:avLst/>
          </a:prstGeom>
          <a:noFill/>
          <a:ln/>
        </p:spPr>
        <p:txBody>
          <a:bodyPr wrap="none" lIns="0" tIns="0" rIns="0" bIns="0" rtlCol="0" anchor="t"/>
          <a:lstStyle/>
          <a:p>
            <a:pPr marL="0" indent="0">
              <a:lnSpc>
                <a:spcPts val="2850"/>
              </a:lnSpc>
              <a:buNone/>
            </a:pPr>
            <a:r>
              <a:rPr lang="en-US" sz="1750" b="1" dirty="0">
                <a:solidFill>
                  <a:srgbClr val="DAD8E9"/>
                </a:solidFill>
                <a:latin typeface="Mukta Light" pitchFamily="34" charset="0"/>
                <a:ea typeface="Mukta Light" pitchFamily="34" charset="-122"/>
                <a:cs typeface="Mukta Light" pitchFamily="34" charset="-120"/>
              </a:rPr>
              <a:t>○ Công thức: </a:t>
            </a:r>
            <a:r>
              <a:rPr lang="en-US" sz="1750" dirty="0">
                <a:solidFill>
                  <a:srgbClr val="DAD8E9"/>
                </a:solidFill>
                <a:latin typeface="Mukta Light" pitchFamily="34" charset="0"/>
                <a:ea typeface="Mukta Light" pitchFamily="34" charset="-122"/>
                <a:cs typeface="Mukta Light" pitchFamily="34" charset="-120"/>
              </a:rPr>
              <a:t>Cung cấp công thức chuẩn hóa dữ liệu số về phân phối chuẩn.</a:t>
            </a:r>
            <a:endParaRPr lang="en-US" sz="1750" dirty="0"/>
          </a:p>
        </p:txBody>
      </p:sp>
      <p:sp>
        <p:nvSpPr>
          <p:cNvPr id="11" name="Text 9"/>
          <p:cNvSpPr/>
          <p:nvPr/>
        </p:nvSpPr>
        <p:spPr>
          <a:xfrm>
            <a:off x="1321356" y="6942534"/>
            <a:ext cx="11987689" cy="362307"/>
          </a:xfrm>
          <a:prstGeom prst="rect">
            <a:avLst/>
          </a:prstGeom>
          <a:noFill/>
          <a:ln/>
        </p:spPr>
        <p:txBody>
          <a:bodyPr wrap="none" lIns="0" tIns="0" rIns="0" bIns="0" rtlCol="0" anchor="t"/>
          <a:lstStyle/>
          <a:p>
            <a:pPr marL="0" indent="0">
              <a:lnSpc>
                <a:spcPts val="2850"/>
              </a:lnSpc>
              <a:buNone/>
            </a:pPr>
            <a:r>
              <a:rPr lang="en-US" sz="1750" b="1" dirty="0">
                <a:solidFill>
                  <a:srgbClr val="DAD8E9"/>
                </a:solidFill>
                <a:latin typeface="Mukta Light" pitchFamily="34" charset="0"/>
                <a:ea typeface="Mukta Light" pitchFamily="34" charset="-122"/>
                <a:cs typeface="Mukta Light" pitchFamily="34" charset="-120"/>
              </a:rPr>
              <a:t>○ Phân phối luật lũy thừa: </a:t>
            </a:r>
            <a:r>
              <a:rPr lang="en-US" sz="1750" dirty="0">
                <a:solidFill>
                  <a:srgbClr val="DAD8E9"/>
                </a:solidFill>
                <a:latin typeface="Mukta Light" pitchFamily="34" charset="0"/>
                <a:ea typeface="Mukta Light" pitchFamily="34" charset="-122"/>
                <a:cs typeface="Mukta Light" pitchFamily="34" charset="-120"/>
              </a:rPr>
              <a:t>Mô tả cách xử lý dữ liệu số có phân phối luật lũy thừa bằng cách sử dụng biến đổi logarit</a:t>
            </a:r>
            <a:r>
              <a:rPr lang="en-US" sz="1750" b="1" dirty="0">
                <a:solidFill>
                  <a:srgbClr val="DAD8E9"/>
                </a:solidFill>
                <a:latin typeface="Mukta Light" pitchFamily="34" charset="0"/>
                <a:ea typeface="Mukta Light" pitchFamily="34" charset="-122"/>
                <a:cs typeface="Mukta Light" pitchFamily="34" charset="-120"/>
              </a:rPr>
              <a:t>.</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1321356" y="2120860"/>
            <a:ext cx="10443924" cy="685800"/>
          </a:xfrm>
          <a:prstGeom prst="rect">
            <a:avLst/>
          </a:prstGeom>
          <a:noFill/>
          <a:ln/>
        </p:spPr>
        <p:txBody>
          <a:bodyPr wrap="none" lIns="0" tIns="0" rIns="0" bIns="0" rtlCol="0" anchor="t"/>
          <a:lstStyle/>
          <a:p>
            <a:pPr marL="0" indent="0">
              <a:lnSpc>
                <a:spcPts val="5400"/>
              </a:lnSpc>
              <a:buNone/>
            </a:pPr>
            <a:r>
              <a:rPr lang="en-US" sz="4300" b="1" dirty="0">
                <a:solidFill>
                  <a:srgbClr val="C6BFEE"/>
                </a:solidFill>
                <a:latin typeface="Prompt Medium" pitchFamily="34" charset="0"/>
                <a:ea typeface="Prompt Medium" pitchFamily="34" charset="-122"/>
                <a:cs typeface="Prompt Medium" pitchFamily="34" charset="-120"/>
              </a:rPr>
              <a:t>4. Nhúng thực thể (Entity Embedding):</a:t>
            </a:r>
            <a:endParaRPr lang="en-US" sz="4300" dirty="0"/>
          </a:p>
        </p:txBody>
      </p:sp>
      <p:sp>
        <p:nvSpPr>
          <p:cNvPr id="3" name="Text 1"/>
          <p:cNvSpPr/>
          <p:nvPr/>
        </p:nvSpPr>
        <p:spPr>
          <a:xfrm>
            <a:off x="1321356" y="3300412"/>
            <a:ext cx="11987689" cy="790099"/>
          </a:xfrm>
          <a:prstGeom prst="rect">
            <a:avLst/>
          </a:prstGeom>
          <a:noFill/>
          <a:ln/>
        </p:spPr>
        <p:txBody>
          <a:bodyPr wrap="square" lIns="0" tIns="0" rIns="0" bIns="0" rtlCol="0" anchor="t"/>
          <a:lstStyle/>
          <a:p>
            <a:pPr marL="0" indent="0">
              <a:lnSpc>
                <a:spcPts val="3100"/>
              </a:lnSpc>
              <a:buNone/>
            </a:pPr>
            <a:r>
              <a:rPr lang="en-US" sz="1900" b="1" dirty="0">
                <a:solidFill>
                  <a:srgbClr val="DAD8E9"/>
                </a:solidFill>
                <a:latin typeface="Mukta Light" pitchFamily="34" charset="0"/>
                <a:ea typeface="Mukta Light" pitchFamily="34" charset="-122"/>
                <a:cs typeface="Mukta Light" pitchFamily="34" charset="-120"/>
              </a:rPr>
              <a:t>● Định nghĩa</a:t>
            </a:r>
            <a:r>
              <a:rPr lang="en-US" sz="1900" dirty="0">
                <a:solidFill>
                  <a:srgbClr val="DAD8E9"/>
                </a:solidFill>
                <a:latin typeface="Mukta Light" pitchFamily="34" charset="0"/>
                <a:ea typeface="Mukta Light" pitchFamily="34" charset="-122"/>
                <a:cs typeface="Mukta Light" pitchFamily="34" charset="-120"/>
              </a:rPr>
              <a:t>: Giải thích khái niệm nhúng thực thể và cách biểu diễn các đối tượng phân loại dưới dạng vectơ số thực.</a:t>
            </a:r>
            <a:endParaRPr lang="en-US" sz="1900" dirty="0"/>
          </a:p>
        </p:txBody>
      </p:sp>
      <p:sp>
        <p:nvSpPr>
          <p:cNvPr id="4" name="Text 2"/>
          <p:cNvSpPr/>
          <p:nvPr/>
        </p:nvSpPr>
        <p:spPr>
          <a:xfrm>
            <a:off x="1321356" y="4368165"/>
            <a:ext cx="11987689" cy="395049"/>
          </a:xfrm>
          <a:prstGeom prst="rect">
            <a:avLst/>
          </a:prstGeom>
          <a:noFill/>
          <a:ln/>
        </p:spPr>
        <p:txBody>
          <a:bodyPr wrap="none" lIns="0" tIns="0" rIns="0" bIns="0" rtlCol="0" anchor="t"/>
          <a:lstStyle/>
          <a:p>
            <a:pPr marL="0" indent="0">
              <a:lnSpc>
                <a:spcPts val="3100"/>
              </a:lnSpc>
              <a:buNone/>
            </a:pPr>
            <a:r>
              <a:rPr lang="en-US" sz="1900" b="1" dirty="0">
                <a:solidFill>
                  <a:srgbClr val="DAD8E9"/>
                </a:solidFill>
                <a:latin typeface="Mukta Light" pitchFamily="34" charset="0"/>
                <a:ea typeface="Mukta Light" pitchFamily="34" charset="-122"/>
                <a:cs typeface="Mukta Light" pitchFamily="34" charset="-120"/>
              </a:rPr>
              <a:t>● Ưu điểm:</a:t>
            </a:r>
            <a:endParaRPr lang="en-US" sz="1900" dirty="0"/>
          </a:p>
        </p:txBody>
      </p:sp>
      <p:sp>
        <p:nvSpPr>
          <p:cNvPr id="5" name="Text 3"/>
          <p:cNvSpPr/>
          <p:nvPr/>
        </p:nvSpPr>
        <p:spPr>
          <a:xfrm>
            <a:off x="1321356" y="5040868"/>
            <a:ext cx="11987689" cy="395049"/>
          </a:xfrm>
          <a:prstGeom prst="rect">
            <a:avLst/>
          </a:prstGeom>
          <a:noFill/>
          <a:ln/>
        </p:spPr>
        <p:txBody>
          <a:bodyPr wrap="none" lIns="0" tIns="0" rIns="0" bIns="0" rtlCol="0" anchor="t"/>
          <a:lstStyle/>
          <a:p>
            <a:pPr marL="0" indent="0">
              <a:lnSpc>
                <a:spcPts val="3100"/>
              </a:lnSpc>
              <a:buNone/>
            </a:pPr>
            <a:r>
              <a:rPr lang="en-US" sz="1900" b="1" dirty="0">
                <a:solidFill>
                  <a:srgbClr val="DAD8E9"/>
                </a:solidFill>
                <a:latin typeface="Mukta Light" pitchFamily="34" charset="0"/>
                <a:ea typeface="Mukta Light" pitchFamily="34" charset="-122"/>
                <a:cs typeface="Mukta Light" pitchFamily="34" charset="-120"/>
              </a:rPr>
              <a:t>○ Giữ ý nghĩa ngữ nghĩa: </a:t>
            </a:r>
            <a:r>
              <a:rPr lang="en-US" sz="1900" dirty="0">
                <a:solidFill>
                  <a:srgbClr val="DAD8E9"/>
                </a:solidFill>
                <a:latin typeface="Mukta Light" pitchFamily="34" charset="0"/>
                <a:ea typeface="Mukta Light" pitchFamily="34" charset="-122"/>
                <a:cs typeface="Mukta Light" pitchFamily="34" charset="-120"/>
              </a:rPr>
              <a:t>Mô tả cách nhúng thực thể giúp giữ ý nghĩa ngữ nghĩa của các đặc trưng phân loại.</a:t>
            </a:r>
            <a:endParaRPr lang="en-US" sz="1900" dirty="0"/>
          </a:p>
        </p:txBody>
      </p:sp>
      <p:sp>
        <p:nvSpPr>
          <p:cNvPr id="6" name="Text 4"/>
          <p:cNvSpPr/>
          <p:nvPr/>
        </p:nvSpPr>
        <p:spPr>
          <a:xfrm>
            <a:off x="1321356" y="5713571"/>
            <a:ext cx="11987689" cy="395049"/>
          </a:xfrm>
          <a:prstGeom prst="rect">
            <a:avLst/>
          </a:prstGeom>
          <a:noFill/>
          <a:ln/>
        </p:spPr>
        <p:txBody>
          <a:bodyPr wrap="none" lIns="0" tIns="0" rIns="0" bIns="0" rtlCol="0" anchor="t"/>
          <a:lstStyle/>
          <a:p>
            <a:pPr marL="0" indent="0">
              <a:lnSpc>
                <a:spcPts val="3100"/>
              </a:lnSpc>
              <a:buNone/>
            </a:pPr>
            <a:r>
              <a:rPr lang="en-US" sz="1900" b="1" dirty="0">
                <a:solidFill>
                  <a:srgbClr val="DAD8E9"/>
                </a:solidFill>
                <a:latin typeface="Mukta Light" pitchFamily="34" charset="0"/>
                <a:ea typeface="Mukta Light" pitchFamily="34" charset="-122"/>
                <a:cs typeface="Mukta Light" pitchFamily="34" charset="-120"/>
              </a:rPr>
              <a:t>○ Hiệu suất: </a:t>
            </a:r>
            <a:r>
              <a:rPr lang="en-US" sz="1900" dirty="0">
                <a:solidFill>
                  <a:srgbClr val="DAD8E9"/>
                </a:solidFill>
                <a:latin typeface="Mukta Light" pitchFamily="34" charset="0"/>
                <a:ea typeface="Mukta Light" pitchFamily="34" charset="-122"/>
                <a:cs typeface="Mukta Light" pitchFamily="34" charset="-120"/>
              </a:rPr>
              <a:t>Nêu rõ những trường hợp nhúng thực thể có thể hoạt động tốt hơn các kỹ thuật mã hóa khác.</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1321356" y="408027"/>
            <a:ext cx="4358521" cy="412075"/>
          </a:xfrm>
          <a:prstGeom prst="rect">
            <a:avLst/>
          </a:prstGeom>
          <a:noFill/>
          <a:ln/>
        </p:spPr>
        <p:txBody>
          <a:bodyPr wrap="none" lIns="0" tIns="0" rIns="0" bIns="0" rtlCol="0" anchor="t"/>
          <a:lstStyle/>
          <a:p>
            <a:pPr marL="0" indent="0">
              <a:lnSpc>
                <a:spcPts val="3200"/>
              </a:lnSpc>
              <a:buNone/>
            </a:pPr>
            <a:r>
              <a:rPr lang="en-US" sz="2550" b="1" dirty="0">
                <a:solidFill>
                  <a:srgbClr val="C6BFEE"/>
                </a:solidFill>
                <a:latin typeface="Prompt Medium" pitchFamily="34" charset="0"/>
                <a:ea typeface="Prompt Medium" pitchFamily="34" charset="-122"/>
                <a:cs typeface="Prompt Medium" pitchFamily="34" charset="-120"/>
              </a:rPr>
              <a:t>● Cách huấn luyện nhúng:</a:t>
            </a:r>
            <a:endParaRPr lang="en-US" sz="2550" dirty="0"/>
          </a:p>
        </p:txBody>
      </p:sp>
      <p:sp>
        <p:nvSpPr>
          <p:cNvPr id="3" name="Text 1"/>
          <p:cNvSpPr/>
          <p:nvPr/>
        </p:nvSpPr>
        <p:spPr>
          <a:xfrm>
            <a:off x="1321356" y="1116806"/>
            <a:ext cx="11987689" cy="237292"/>
          </a:xfrm>
          <a:prstGeom prst="rect">
            <a:avLst/>
          </a:prstGeom>
          <a:noFill/>
          <a:ln/>
        </p:spPr>
        <p:txBody>
          <a:bodyPr wrap="none" lIns="0" tIns="0" rIns="0" bIns="0" rtlCol="0" anchor="t"/>
          <a:lstStyle/>
          <a:p>
            <a:pPr marL="0" indent="0">
              <a:lnSpc>
                <a:spcPts val="1850"/>
              </a:lnSpc>
              <a:buNone/>
            </a:pPr>
            <a:r>
              <a:rPr lang="en-US" sz="1150" b="1" dirty="0">
                <a:solidFill>
                  <a:srgbClr val="DAD8E9"/>
                </a:solidFill>
                <a:latin typeface="Mukta Light" pitchFamily="34" charset="0"/>
                <a:ea typeface="Mukta Light" pitchFamily="34" charset="-122"/>
                <a:cs typeface="Mukta Light" pitchFamily="34" charset="-120"/>
              </a:rPr>
              <a:t>○ Nhúng được đào tạo trước (Pre-trained Embedding):</a:t>
            </a:r>
            <a:endParaRPr lang="en-US" sz="1150" dirty="0"/>
          </a:p>
        </p:txBody>
      </p:sp>
      <p:sp>
        <p:nvSpPr>
          <p:cNvPr id="4" name="Text 2"/>
          <p:cNvSpPr/>
          <p:nvPr/>
        </p:nvSpPr>
        <p:spPr>
          <a:xfrm>
            <a:off x="1321356" y="1521023"/>
            <a:ext cx="11987689" cy="237292"/>
          </a:xfrm>
          <a:prstGeom prst="rect">
            <a:avLst/>
          </a:prstGeom>
          <a:noFill/>
          <a:ln/>
        </p:spPr>
        <p:txBody>
          <a:bodyPr wrap="none" lIns="0" tIns="0" rIns="0" bIns="0" rtlCol="0" anchor="t"/>
          <a:lstStyle/>
          <a:p>
            <a:pPr marL="0" indent="0">
              <a:lnSpc>
                <a:spcPts val="1850"/>
              </a:lnSpc>
              <a:buNone/>
            </a:pPr>
            <a:r>
              <a:rPr lang="en-US" sz="1150" dirty="0">
                <a:solidFill>
                  <a:srgbClr val="DAD8E9"/>
                </a:solidFill>
                <a:latin typeface="Mukta Light" pitchFamily="34" charset="0"/>
                <a:ea typeface="Mukta Light" pitchFamily="34" charset="-122"/>
                <a:cs typeface="Mukta Light" pitchFamily="34" charset="-120"/>
              </a:rPr>
              <a:t>■ </a:t>
            </a:r>
            <a:r>
              <a:rPr lang="en-US" sz="1150" b="1" dirty="0">
                <a:solidFill>
                  <a:srgbClr val="DAD8E9"/>
                </a:solidFill>
                <a:latin typeface="Mukta Light" pitchFamily="34" charset="0"/>
                <a:ea typeface="Mukta Light" pitchFamily="34" charset="-122"/>
                <a:cs typeface="Mukta Light" pitchFamily="34" charset="-120"/>
              </a:rPr>
              <a:t>Định nghĩa:</a:t>
            </a:r>
            <a:r>
              <a:rPr lang="en-US" sz="1150" dirty="0">
                <a:solidFill>
                  <a:srgbClr val="DAD8E9"/>
                </a:solidFill>
                <a:latin typeface="Mukta Light" pitchFamily="34" charset="0"/>
                <a:ea typeface="Mukta Light" pitchFamily="34" charset="-122"/>
                <a:cs typeface="Mukta Light" pitchFamily="34" charset="-120"/>
              </a:rPr>
              <a:t> Giải thích kỹ thuật nhúng được đào tạo trước và cách thức hoạt động.</a:t>
            </a:r>
            <a:endParaRPr lang="en-US" sz="1150" dirty="0"/>
          </a:p>
        </p:txBody>
      </p:sp>
      <p:sp>
        <p:nvSpPr>
          <p:cNvPr id="5" name="Text 3"/>
          <p:cNvSpPr/>
          <p:nvPr/>
        </p:nvSpPr>
        <p:spPr>
          <a:xfrm>
            <a:off x="1321356" y="1925241"/>
            <a:ext cx="11987689" cy="237292"/>
          </a:xfrm>
          <a:prstGeom prst="rect">
            <a:avLst/>
          </a:prstGeom>
          <a:noFill/>
          <a:ln/>
        </p:spPr>
        <p:txBody>
          <a:bodyPr wrap="none" lIns="0" tIns="0" rIns="0" bIns="0" rtlCol="0" anchor="t"/>
          <a:lstStyle/>
          <a:p>
            <a:pPr marL="0" indent="0">
              <a:lnSpc>
                <a:spcPts val="1850"/>
              </a:lnSpc>
              <a:buNone/>
            </a:pPr>
            <a:r>
              <a:rPr lang="en-US" sz="1150" dirty="0">
                <a:solidFill>
                  <a:srgbClr val="DAD8E9"/>
                </a:solidFill>
                <a:latin typeface="Mukta Light" pitchFamily="34" charset="0"/>
                <a:ea typeface="Mukta Light" pitchFamily="34" charset="-122"/>
                <a:cs typeface="Mukta Light" pitchFamily="34" charset="-120"/>
              </a:rPr>
              <a:t>■ </a:t>
            </a:r>
            <a:r>
              <a:rPr lang="en-US" sz="1150" b="1" dirty="0">
                <a:solidFill>
                  <a:srgbClr val="DAD8E9"/>
                </a:solidFill>
                <a:latin typeface="Mukta Light" pitchFamily="34" charset="0"/>
                <a:ea typeface="Mukta Light" pitchFamily="34" charset="-122"/>
                <a:cs typeface="Mukta Light" pitchFamily="34" charset="-120"/>
              </a:rPr>
              <a:t>Ví dụ:</a:t>
            </a:r>
            <a:r>
              <a:rPr lang="en-US" sz="1150" dirty="0">
                <a:solidFill>
                  <a:srgbClr val="DAD8E9"/>
                </a:solidFill>
                <a:latin typeface="Mukta Light" pitchFamily="34" charset="0"/>
                <a:ea typeface="Mukta Light" pitchFamily="34" charset="-122"/>
                <a:cs typeface="Mukta Light" pitchFamily="34" charset="-120"/>
              </a:rPr>
              <a:t> Cung cấp ví dụ về nhúng từ (word embedding) sử dụng Word2Vec.</a:t>
            </a:r>
            <a:endParaRPr lang="en-US" sz="1150" dirty="0"/>
          </a:p>
        </p:txBody>
      </p:sp>
      <p:sp>
        <p:nvSpPr>
          <p:cNvPr id="6" name="Text 4"/>
          <p:cNvSpPr/>
          <p:nvPr/>
        </p:nvSpPr>
        <p:spPr>
          <a:xfrm>
            <a:off x="1321356" y="2329458"/>
            <a:ext cx="11987689" cy="237292"/>
          </a:xfrm>
          <a:prstGeom prst="rect">
            <a:avLst/>
          </a:prstGeom>
          <a:noFill/>
          <a:ln/>
        </p:spPr>
        <p:txBody>
          <a:bodyPr wrap="none" lIns="0" tIns="0" rIns="0" bIns="0" rtlCol="0" anchor="t"/>
          <a:lstStyle/>
          <a:p>
            <a:pPr marL="0" indent="0">
              <a:lnSpc>
                <a:spcPts val="1850"/>
              </a:lnSpc>
              <a:buNone/>
            </a:pPr>
            <a:r>
              <a:rPr lang="en-US" sz="1150" dirty="0">
                <a:solidFill>
                  <a:srgbClr val="DAD8E9"/>
                </a:solidFill>
                <a:latin typeface="Mukta Light" pitchFamily="34" charset="0"/>
                <a:ea typeface="Mukta Light" pitchFamily="34" charset="-122"/>
                <a:cs typeface="Mukta Light" pitchFamily="34" charset="-120"/>
              </a:rPr>
              <a:t>■ </a:t>
            </a:r>
            <a:r>
              <a:rPr lang="en-US" sz="1150" b="1" dirty="0">
                <a:solidFill>
                  <a:srgbClr val="DAD8E9"/>
                </a:solidFill>
                <a:latin typeface="Mukta Light" pitchFamily="34" charset="0"/>
                <a:ea typeface="Mukta Light" pitchFamily="34" charset="-122"/>
                <a:cs typeface="Mukta Light" pitchFamily="34" charset="-120"/>
              </a:rPr>
              <a:t>Ứng dụng thực tế:</a:t>
            </a:r>
            <a:r>
              <a:rPr lang="en-US" sz="1150" dirty="0">
                <a:solidFill>
                  <a:srgbClr val="DAD8E9"/>
                </a:solidFill>
                <a:latin typeface="Mukta Light" pitchFamily="34" charset="0"/>
                <a:ea typeface="Mukta Light" pitchFamily="34" charset="-122"/>
                <a:cs typeface="Mukta Light" pitchFamily="34" charset="-120"/>
              </a:rPr>
              <a:t> Nêu ví dụ về việc sử dụng nhúng được đào tạo trước trong các công ty công nghệ, chẳng hạn như Instagram, Pinterest.</a:t>
            </a:r>
            <a:endParaRPr lang="en-US" sz="1150" dirty="0"/>
          </a:p>
        </p:txBody>
      </p:sp>
      <p:sp>
        <p:nvSpPr>
          <p:cNvPr id="7" name="Text 5"/>
          <p:cNvSpPr/>
          <p:nvPr/>
        </p:nvSpPr>
        <p:spPr>
          <a:xfrm>
            <a:off x="1321356" y="2733675"/>
            <a:ext cx="11987689" cy="237292"/>
          </a:xfrm>
          <a:prstGeom prst="rect">
            <a:avLst/>
          </a:prstGeom>
          <a:noFill/>
          <a:ln/>
        </p:spPr>
        <p:txBody>
          <a:bodyPr wrap="none" lIns="0" tIns="0" rIns="0" bIns="0" rtlCol="0" anchor="t"/>
          <a:lstStyle/>
          <a:p>
            <a:pPr marL="0" indent="0">
              <a:lnSpc>
                <a:spcPts val="1850"/>
              </a:lnSpc>
              <a:buNone/>
            </a:pPr>
            <a:r>
              <a:rPr lang="en-US" sz="1150" b="1" dirty="0">
                <a:solidFill>
                  <a:srgbClr val="DAD8E9"/>
                </a:solidFill>
                <a:latin typeface="Mukta Light" pitchFamily="34" charset="0"/>
                <a:ea typeface="Mukta Light" pitchFamily="34" charset="-122"/>
                <a:cs typeface="Mukta Light" pitchFamily="34" charset="-120"/>
              </a:rPr>
              <a:t>○ Đồng huấn luyện (Co-trained Embedding):</a:t>
            </a:r>
            <a:endParaRPr lang="en-US" sz="1150" dirty="0"/>
          </a:p>
        </p:txBody>
      </p:sp>
      <p:sp>
        <p:nvSpPr>
          <p:cNvPr id="8" name="Text 6"/>
          <p:cNvSpPr/>
          <p:nvPr/>
        </p:nvSpPr>
        <p:spPr>
          <a:xfrm>
            <a:off x="1321356" y="3137892"/>
            <a:ext cx="11987689" cy="237292"/>
          </a:xfrm>
          <a:prstGeom prst="rect">
            <a:avLst/>
          </a:prstGeom>
          <a:noFill/>
          <a:ln/>
        </p:spPr>
        <p:txBody>
          <a:bodyPr wrap="none" lIns="0" tIns="0" rIns="0" bIns="0" rtlCol="0" anchor="t"/>
          <a:lstStyle/>
          <a:p>
            <a:pPr marL="0" indent="0">
              <a:lnSpc>
                <a:spcPts val="1850"/>
              </a:lnSpc>
              <a:buNone/>
            </a:pPr>
            <a:r>
              <a:rPr lang="en-US" sz="1150" b="1" dirty="0">
                <a:solidFill>
                  <a:srgbClr val="DAD8E9"/>
                </a:solidFill>
                <a:latin typeface="Mukta Light" pitchFamily="34" charset="0"/>
                <a:ea typeface="Mukta Light" pitchFamily="34" charset="-122"/>
                <a:cs typeface="Mukta Light" pitchFamily="34" charset="-120"/>
              </a:rPr>
              <a:t>■ Định nghĩa: </a:t>
            </a:r>
            <a:r>
              <a:rPr lang="en-US" sz="1150" dirty="0">
                <a:solidFill>
                  <a:srgbClr val="DAD8E9"/>
                </a:solidFill>
                <a:latin typeface="Mukta Light" pitchFamily="34" charset="0"/>
                <a:ea typeface="Mukta Light" pitchFamily="34" charset="-122"/>
                <a:cs typeface="Mukta Light" pitchFamily="34" charset="-120"/>
              </a:rPr>
              <a:t>Giải thích kỹ thuật đồng huấn luyện và cách thức hoạt động.</a:t>
            </a:r>
            <a:endParaRPr lang="en-US" sz="1150" dirty="0"/>
          </a:p>
        </p:txBody>
      </p:sp>
      <p:sp>
        <p:nvSpPr>
          <p:cNvPr id="9" name="Text 7"/>
          <p:cNvSpPr/>
          <p:nvPr/>
        </p:nvSpPr>
        <p:spPr>
          <a:xfrm>
            <a:off x="1321356" y="3542109"/>
            <a:ext cx="11987689" cy="237292"/>
          </a:xfrm>
          <a:prstGeom prst="rect">
            <a:avLst/>
          </a:prstGeom>
          <a:noFill/>
          <a:ln/>
        </p:spPr>
        <p:txBody>
          <a:bodyPr wrap="none" lIns="0" tIns="0" rIns="0" bIns="0" rtlCol="0" anchor="t"/>
          <a:lstStyle/>
          <a:p>
            <a:pPr marL="0" indent="0">
              <a:lnSpc>
                <a:spcPts val="1850"/>
              </a:lnSpc>
              <a:buNone/>
            </a:pPr>
            <a:r>
              <a:rPr lang="en-US" sz="1150" b="1" dirty="0">
                <a:solidFill>
                  <a:srgbClr val="DAD8E9"/>
                </a:solidFill>
                <a:latin typeface="Mukta Light" pitchFamily="34" charset="0"/>
                <a:ea typeface="Mukta Light" pitchFamily="34" charset="-122"/>
                <a:cs typeface="Mukta Light" pitchFamily="34" charset="-120"/>
              </a:rPr>
              <a:t>■ Ví dụ:</a:t>
            </a:r>
            <a:endParaRPr lang="en-US" sz="1150" dirty="0"/>
          </a:p>
        </p:txBody>
      </p:sp>
      <p:sp>
        <p:nvSpPr>
          <p:cNvPr id="10" name="Text 8"/>
          <p:cNvSpPr/>
          <p:nvPr/>
        </p:nvSpPr>
        <p:spPr>
          <a:xfrm>
            <a:off x="1321356" y="3946327"/>
            <a:ext cx="11987689" cy="237292"/>
          </a:xfrm>
          <a:prstGeom prst="rect">
            <a:avLst/>
          </a:prstGeom>
          <a:noFill/>
          <a:ln/>
        </p:spPr>
        <p:txBody>
          <a:bodyPr wrap="none" lIns="0" tIns="0" rIns="0" bIns="0" rtlCol="0" anchor="t"/>
          <a:lstStyle/>
          <a:p>
            <a:pPr marL="0" indent="0">
              <a:lnSpc>
                <a:spcPts val="1850"/>
              </a:lnSpc>
              <a:buNone/>
            </a:pPr>
            <a:r>
              <a:rPr lang="en-US" sz="1150" b="1" dirty="0">
                <a:solidFill>
                  <a:srgbClr val="DAD8E9"/>
                </a:solidFill>
                <a:latin typeface="Mukta Light" pitchFamily="34" charset="0"/>
                <a:ea typeface="Mukta Light" pitchFamily="34" charset="-122"/>
                <a:cs typeface="Mukta Light" pitchFamily="34" charset="-120"/>
              </a:rPr>
              <a:t>● </a:t>
            </a:r>
            <a:r>
              <a:rPr lang="en-US" sz="1150" dirty="0">
                <a:solidFill>
                  <a:srgbClr val="DAD8E9"/>
                </a:solidFill>
                <a:latin typeface="Mukta Light" pitchFamily="34" charset="0"/>
                <a:ea typeface="Mukta Light" pitchFamily="34" charset="-122"/>
                <a:cs typeface="Mukta Light" pitchFamily="34" charset="-120"/>
              </a:rPr>
              <a:t>Mô tả cách YouTube huấn luyện nhúng trong thành phần truy xuất bằng cách sử dụng kiến trúc hai tháp.</a:t>
            </a:r>
            <a:endParaRPr lang="en-US" sz="1150" dirty="0"/>
          </a:p>
        </p:txBody>
      </p:sp>
      <p:sp>
        <p:nvSpPr>
          <p:cNvPr id="11" name="Text 9"/>
          <p:cNvSpPr/>
          <p:nvPr/>
        </p:nvSpPr>
        <p:spPr>
          <a:xfrm>
            <a:off x="1321356" y="4350544"/>
            <a:ext cx="11987689" cy="237292"/>
          </a:xfrm>
          <a:prstGeom prst="rect">
            <a:avLst/>
          </a:prstGeom>
          <a:noFill/>
          <a:ln/>
        </p:spPr>
        <p:txBody>
          <a:bodyPr wrap="none" lIns="0" tIns="0" rIns="0" bIns="0" rtlCol="0" anchor="t"/>
          <a:lstStyle/>
          <a:p>
            <a:pPr marL="0" indent="0">
              <a:lnSpc>
                <a:spcPts val="1850"/>
              </a:lnSpc>
              <a:buNone/>
            </a:pPr>
            <a:r>
              <a:rPr lang="en-US" sz="1150" dirty="0">
                <a:solidFill>
                  <a:srgbClr val="DAD8E9"/>
                </a:solidFill>
                <a:latin typeface="Mukta Light" pitchFamily="34" charset="0"/>
                <a:ea typeface="Mukta Light" pitchFamily="34" charset="-122"/>
                <a:cs typeface="Mukta Light" pitchFamily="34" charset="-120"/>
              </a:rPr>
              <a:t>● Mô tả cách LinkedIn huấn luyện nhúng bằng kiến trúc kim tự tháp ngược.</a:t>
            </a:r>
            <a:endParaRPr lang="en-US" sz="1150" dirty="0"/>
          </a:p>
        </p:txBody>
      </p:sp>
      <p:sp>
        <p:nvSpPr>
          <p:cNvPr id="12" name="Text 10"/>
          <p:cNvSpPr/>
          <p:nvPr/>
        </p:nvSpPr>
        <p:spPr>
          <a:xfrm>
            <a:off x="1321356" y="4754761"/>
            <a:ext cx="11987689" cy="237292"/>
          </a:xfrm>
          <a:prstGeom prst="rect">
            <a:avLst/>
          </a:prstGeom>
          <a:noFill/>
          <a:ln/>
        </p:spPr>
        <p:txBody>
          <a:bodyPr wrap="none" lIns="0" tIns="0" rIns="0" bIns="0" rtlCol="0" anchor="t"/>
          <a:lstStyle/>
          <a:p>
            <a:pPr marL="0" indent="0">
              <a:lnSpc>
                <a:spcPts val="1850"/>
              </a:lnSpc>
              <a:buNone/>
            </a:pPr>
            <a:r>
              <a:rPr lang="en-US" sz="1150" dirty="0">
                <a:solidFill>
                  <a:srgbClr val="DAD8E9"/>
                </a:solidFill>
                <a:latin typeface="Mukta Light" pitchFamily="34" charset="0"/>
                <a:ea typeface="Mukta Light" pitchFamily="34" charset="-122"/>
                <a:cs typeface="Mukta Light" pitchFamily="34" charset="-120"/>
              </a:rPr>
              <a:t>● Mô tả cách Pinterest huấn luyện nhúng trực quan cho tìm kiếm hình ảnh.</a:t>
            </a:r>
            <a:endParaRPr lang="en-US" sz="1150" dirty="0"/>
          </a:p>
        </p:txBody>
      </p:sp>
      <p:sp>
        <p:nvSpPr>
          <p:cNvPr id="13" name="Text 11"/>
          <p:cNvSpPr/>
          <p:nvPr/>
        </p:nvSpPr>
        <p:spPr>
          <a:xfrm>
            <a:off x="1321356" y="5158978"/>
            <a:ext cx="11987689" cy="237292"/>
          </a:xfrm>
          <a:prstGeom prst="rect">
            <a:avLst/>
          </a:prstGeom>
          <a:noFill/>
          <a:ln/>
        </p:spPr>
        <p:txBody>
          <a:bodyPr wrap="none" lIns="0" tIns="0" rIns="0" bIns="0" rtlCol="0" anchor="t"/>
          <a:lstStyle/>
          <a:p>
            <a:pPr marL="0" indent="0">
              <a:lnSpc>
                <a:spcPts val="1850"/>
              </a:lnSpc>
              <a:buNone/>
            </a:pPr>
            <a:r>
              <a:rPr lang="en-US" sz="1150" b="1" dirty="0">
                <a:solidFill>
                  <a:srgbClr val="DAD8E9"/>
                </a:solidFill>
                <a:latin typeface="Mukta Light" pitchFamily="34" charset="0"/>
                <a:ea typeface="Mukta Light" pitchFamily="34" charset="-122"/>
                <a:cs typeface="Mukta Light" pitchFamily="34" charset="-120"/>
              </a:rPr>
              <a:t>■ Ứng dụng thực tế: </a:t>
            </a:r>
            <a:r>
              <a:rPr lang="en-US" sz="1150" dirty="0">
                <a:solidFill>
                  <a:srgbClr val="DAD8E9"/>
                </a:solidFill>
                <a:latin typeface="Mukta Light" pitchFamily="34" charset="0"/>
                <a:ea typeface="Mukta Light" pitchFamily="34" charset="-122"/>
                <a:cs typeface="Mukta Light" pitchFamily="34" charset="-120"/>
              </a:rPr>
              <a:t>Nêu ví dụ về việc sử dụng đồng huấn luyện trong các công ty công nghệ, chẳng hạn như Twitter, YouTube, DoorDash.</a:t>
            </a:r>
            <a:endParaRPr lang="en-US" sz="1150" dirty="0"/>
          </a:p>
        </p:txBody>
      </p:sp>
      <p:sp>
        <p:nvSpPr>
          <p:cNvPr id="14" name="Text 12"/>
          <p:cNvSpPr/>
          <p:nvPr/>
        </p:nvSpPr>
        <p:spPr>
          <a:xfrm>
            <a:off x="1321356" y="5563195"/>
            <a:ext cx="11987689" cy="237292"/>
          </a:xfrm>
          <a:prstGeom prst="rect">
            <a:avLst/>
          </a:prstGeom>
          <a:noFill/>
          <a:ln/>
        </p:spPr>
        <p:txBody>
          <a:bodyPr wrap="none" lIns="0" tIns="0" rIns="0" bIns="0" rtlCol="0" anchor="t"/>
          <a:lstStyle/>
          <a:p>
            <a:pPr marL="0" indent="0">
              <a:lnSpc>
                <a:spcPts val="1850"/>
              </a:lnSpc>
              <a:buNone/>
            </a:pPr>
            <a:r>
              <a:rPr lang="en-US" sz="1150" b="1" dirty="0">
                <a:solidFill>
                  <a:srgbClr val="DAD8E9"/>
                </a:solidFill>
                <a:latin typeface="Mukta Light" pitchFamily="34" charset="0"/>
                <a:ea typeface="Mukta Light" pitchFamily="34" charset="-122"/>
                <a:cs typeface="Mukta Light" pitchFamily="34" charset="-120"/>
              </a:rPr>
              <a:t>● Đánh giá chất lượng nhúng:</a:t>
            </a:r>
            <a:endParaRPr lang="en-US" sz="1150" dirty="0"/>
          </a:p>
        </p:txBody>
      </p:sp>
      <p:sp>
        <p:nvSpPr>
          <p:cNvPr id="15" name="Text 13"/>
          <p:cNvSpPr/>
          <p:nvPr/>
        </p:nvSpPr>
        <p:spPr>
          <a:xfrm>
            <a:off x="1321356" y="5967413"/>
            <a:ext cx="11987689" cy="237292"/>
          </a:xfrm>
          <a:prstGeom prst="rect">
            <a:avLst/>
          </a:prstGeom>
          <a:noFill/>
          <a:ln/>
        </p:spPr>
        <p:txBody>
          <a:bodyPr wrap="none" lIns="0" tIns="0" rIns="0" bIns="0" rtlCol="0" anchor="t"/>
          <a:lstStyle/>
          <a:p>
            <a:pPr marL="0" indent="0">
              <a:lnSpc>
                <a:spcPts val="1850"/>
              </a:lnSpc>
              <a:buNone/>
            </a:pPr>
            <a:r>
              <a:rPr lang="en-US" sz="1150" b="1" dirty="0">
                <a:solidFill>
                  <a:srgbClr val="DAD8E9"/>
                </a:solidFill>
                <a:latin typeface="Mukta Light" pitchFamily="34" charset="0"/>
                <a:ea typeface="Mukta Light" pitchFamily="34" charset="-122"/>
                <a:cs typeface="Mukta Light" pitchFamily="34" charset="-120"/>
              </a:rPr>
              <a:t>○ Thực hiện nhiệm vụ: </a:t>
            </a:r>
            <a:r>
              <a:rPr lang="en-US" sz="1150" dirty="0">
                <a:solidFill>
                  <a:srgbClr val="DAD8E9"/>
                </a:solidFill>
                <a:latin typeface="Mukta Light" pitchFamily="34" charset="0"/>
                <a:ea typeface="Mukta Light" pitchFamily="34" charset="-122"/>
                <a:cs typeface="Mukta Light" pitchFamily="34" charset="-120"/>
              </a:rPr>
              <a:t>Đánh giá chất lượng nhúng dựa trên hiệu suất của mô hình trong các nhiệm vụ cụ thể.</a:t>
            </a:r>
            <a:endParaRPr lang="en-US" sz="1150" dirty="0"/>
          </a:p>
        </p:txBody>
      </p:sp>
      <p:sp>
        <p:nvSpPr>
          <p:cNvPr id="16" name="Text 14"/>
          <p:cNvSpPr/>
          <p:nvPr/>
        </p:nvSpPr>
        <p:spPr>
          <a:xfrm>
            <a:off x="1321356" y="6371630"/>
            <a:ext cx="11987689" cy="237292"/>
          </a:xfrm>
          <a:prstGeom prst="rect">
            <a:avLst/>
          </a:prstGeom>
          <a:noFill/>
          <a:ln/>
        </p:spPr>
        <p:txBody>
          <a:bodyPr wrap="none" lIns="0" tIns="0" rIns="0" bIns="0" rtlCol="0" anchor="t"/>
          <a:lstStyle/>
          <a:p>
            <a:pPr marL="0" indent="0">
              <a:lnSpc>
                <a:spcPts val="1850"/>
              </a:lnSpc>
              <a:buNone/>
            </a:pPr>
            <a:r>
              <a:rPr lang="en-US" sz="1150" b="1" dirty="0">
                <a:solidFill>
                  <a:srgbClr val="DAD8E9"/>
                </a:solidFill>
                <a:latin typeface="Mukta Light" pitchFamily="34" charset="0"/>
                <a:ea typeface="Mukta Light" pitchFamily="34" charset="-122"/>
                <a:cs typeface="Mukta Light" pitchFamily="34" charset="-120"/>
              </a:rPr>
              <a:t>○ Trực quan hóa: </a:t>
            </a:r>
            <a:r>
              <a:rPr lang="en-US" sz="1150" dirty="0">
                <a:solidFill>
                  <a:srgbClr val="DAD8E9"/>
                </a:solidFill>
                <a:latin typeface="Mukta Light" pitchFamily="34" charset="0"/>
                <a:ea typeface="Mukta Light" pitchFamily="34" charset="-122"/>
                <a:cs typeface="Mukta Light" pitchFamily="34" charset="-120"/>
              </a:rPr>
              <a:t>Mô tả cách sử dụng các kỹ thuật trực quan hóa như t-SNE hoặc UMAP để đánh giá chất lượng nhúng.</a:t>
            </a:r>
            <a:endParaRPr lang="en-US" sz="1150" dirty="0"/>
          </a:p>
        </p:txBody>
      </p:sp>
      <p:sp>
        <p:nvSpPr>
          <p:cNvPr id="17" name="Text 15"/>
          <p:cNvSpPr/>
          <p:nvPr/>
        </p:nvSpPr>
        <p:spPr>
          <a:xfrm>
            <a:off x="1321356" y="6775847"/>
            <a:ext cx="11987689" cy="237292"/>
          </a:xfrm>
          <a:prstGeom prst="rect">
            <a:avLst/>
          </a:prstGeom>
          <a:noFill/>
          <a:ln/>
        </p:spPr>
        <p:txBody>
          <a:bodyPr wrap="none" lIns="0" tIns="0" rIns="0" bIns="0" rtlCol="0" anchor="t"/>
          <a:lstStyle/>
          <a:p>
            <a:pPr marL="0" indent="0">
              <a:lnSpc>
                <a:spcPts val="1850"/>
              </a:lnSpc>
              <a:buNone/>
            </a:pPr>
            <a:r>
              <a:rPr lang="en-US" sz="1150" b="1" dirty="0">
                <a:solidFill>
                  <a:srgbClr val="DAD8E9"/>
                </a:solidFill>
                <a:latin typeface="Mukta Light" pitchFamily="34" charset="0"/>
                <a:ea typeface="Mukta Light" pitchFamily="34" charset="-122"/>
                <a:cs typeface="Mukta Light" pitchFamily="34" charset="-120"/>
              </a:rPr>
              <a:t>● Kích thước nhúng:</a:t>
            </a:r>
            <a:endParaRPr lang="en-US" sz="1150" dirty="0"/>
          </a:p>
        </p:txBody>
      </p:sp>
      <p:sp>
        <p:nvSpPr>
          <p:cNvPr id="18" name="Text 16"/>
          <p:cNvSpPr/>
          <p:nvPr/>
        </p:nvSpPr>
        <p:spPr>
          <a:xfrm>
            <a:off x="1321356" y="7180064"/>
            <a:ext cx="11987689" cy="237292"/>
          </a:xfrm>
          <a:prstGeom prst="rect">
            <a:avLst/>
          </a:prstGeom>
          <a:noFill/>
          <a:ln/>
        </p:spPr>
        <p:txBody>
          <a:bodyPr wrap="none" lIns="0" tIns="0" rIns="0" bIns="0" rtlCol="0" anchor="t"/>
          <a:lstStyle/>
          <a:p>
            <a:pPr marL="0" indent="0">
              <a:lnSpc>
                <a:spcPts val="1850"/>
              </a:lnSpc>
              <a:buNone/>
            </a:pPr>
            <a:r>
              <a:rPr lang="en-US" sz="1150" b="1" dirty="0">
                <a:solidFill>
                  <a:srgbClr val="DAD8E9"/>
                </a:solidFill>
                <a:latin typeface="Mukta Light" pitchFamily="34" charset="0"/>
                <a:ea typeface="Mukta Light" pitchFamily="34" charset="-122"/>
                <a:cs typeface="Mukta Light" pitchFamily="34" charset="-120"/>
              </a:rPr>
              <a:t>○ Quy tắc ngón tay cái: </a:t>
            </a:r>
            <a:r>
              <a:rPr lang="en-US" sz="1150" dirty="0">
                <a:solidFill>
                  <a:srgbClr val="DAD8E9"/>
                </a:solidFill>
                <a:latin typeface="Mukta Light" pitchFamily="34" charset="0"/>
                <a:ea typeface="Mukta Light" pitchFamily="34" charset="-122"/>
                <a:cs typeface="Mukta Light" pitchFamily="34" charset="-120"/>
              </a:rPr>
              <a:t>Giới thiệu quy tắc ngón tay cái để lựa chọn kích thước nhúng dựa trên số lượng giá trị phân loại.</a:t>
            </a:r>
            <a:endParaRPr lang="en-US" sz="1150" dirty="0"/>
          </a:p>
        </p:txBody>
      </p:sp>
      <p:sp>
        <p:nvSpPr>
          <p:cNvPr id="19" name="Text 17"/>
          <p:cNvSpPr/>
          <p:nvPr/>
        </p:nvSpPr>
        <p:spPr>
          <a:xfrm>
            <a:off x="1321356" y="7584281"/>
            <a:ext cx="11987689" cy="237292"/>
          </a:xfrm>
          <a:prstGeom prst="rect">
            <a:avLst/>
          </a:prstGeom>
          <a:noFill/>
          <a:ln/>
        </p:spPr>
        <p:txBody>
          <a:bodyPr wrap="none" lIns="0" tIns="0" rIns="0" bIns="0" rtlCol="0" anchor="t"/>
          <a:lstStyle/>
          <a:p>
            <a:pPr marL="0" indent="0">
              <a:lnSpc>
                <a:spcPts val="1850"/>
              </a:lnSpc>
              <a:buNone/>
            </a:pPr>
            <a:r>
              <a:rPr lang="en-US" sz="1150" b="1" dirty="0">
                <a:solidFill>
                  <a:srgbClr val="DAD8E9"/>
                </a:solidFill>
                <a:latin typeface="Mukta Light" pitchFamily="34" charset="0"/>
                <a:ea typeface="Mukta Light" pitchFamily="34" charset="-122"/>
                <a:cs typeface="Mukta Light" pitchFamily="34" charset="-120"/>
              </a:rPr>
              <a:t>○ Điều chỉnh siêu tham số: </a:t>
            </a:r>
            <a:r>
              <a:rPr lang="en-US" sz="1150" dirty="0">
                <a:solidFill>
                  <a:srgbClr val="DAD8E9"/>
                </a:solidFill>
                <a:latin typeface="Mukta Light" pitchFamily="34" charset="0"/>
                <a:ea typeface="Mukta Light" pitchFamily="34" charset="-122"/>
                <a:cs typeface="Mukta Light" pitchFamily="34" charset="-120"/>
              </a:rPr>
              <a:t>Mô tả cách điều chỉnh kích thước nhúng như một siêu tham số để tối ưu hóa hiệu suất mô hình.</a:t>
            </a:r>
            <a:endParaRPr lang="en-US" sz="115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1321356" y="1719263"/>
            <a:ext cx="11987689" cy="1371600"/>
          </a:xfrm>
          <a:prstGeom prst="rect">
            <a:avLst/>
          </a:prstGeom>
          <a:noFill/>
          <a:ln/>
        </p:spPr>
        <p:txBody>
          <a:bodyPr wrap="square" lIns="0" tIns="0" rIns="0" bIns="0" rtlCol="0" anchor="t"/>
          <a:lstStyle/>
          <a:p>
            <a:pPr marL="0" indent="0">
              <a:lnSpc>
                <a:spcPts val="5400"/>
              </a:lnSpc>
              <a:buNone/>
            </a:pPr>
            <a:r>
              <a:rPr lang="en-US" sz="4300" b="1" dirty="0">
                <a:solidFill>
                  <a:srgbClr val="C6BFEE"/>
                </a:solidFill>
                <a:latin typeface="Prompt Medium" pitchFamily="34" charset="0"/>
                <a:ea typeface="Prompt Medium" pitchFamily="34" charset="-122"/>
                <a:cs typeface="Prompt Medium" pitchFamily="34" charset="-120"/>
              </a:rPr>
              <a:t>5. Tóm tắt và kết luận (Summary and Conclusion):</a:t>
            </a:r>
            <a:endParaRPr lang="en-US" sz="4300" dirty="0"/>
          </a:p>
        </p:txBody>
      </p:sp>
      <p:sp>
        <p:nvSpPr>
          <p:cNvPr id="3" name="Text 1"/>
          <p:cNvSpPr/>
          <p:nvPr/>
        </p:nvSpPr>
        <p:spPr>
          <a:xfrm>
            <a:off x="1321356" y="3584615"/>
            <a:ext cx="11987689" cy="790099"/>
          </a:xfrm>
          <a:prstGeom prst="rect">
            <a:avLst/>
          </a:prstGeom>
          <a:noFill/>
          <a:ln/>
        </p:spPr>
        <p:txBody>
          <a:bodyPr wrap="square" lIns="0" tIns="0" rIns="0" bIns="0" rtlCol="0" anchor="t"/>
          <a:lstStyle/>
          <a:p>
            <a:pPr marL="0" indent="0">
              <a:lnSpc>
                <a:spcPts val="3100"/>
              </a:lnSpc>
              <a:buNone/>
            </a:pPr>
            <a:r>
              <a:rPr lang="en-US" sz="1900" b="1" dirty="0">
                <a:solidFill>
                  <a:srgbClr val="DAD8E9"/>
                </a:solidFill>
                <a:latin typeface="Mukta Light" pitchFamily="34" charset="0"/>
                <a:ea typeface="Mukta Light" pitchFamily="34" charset="-122"/>
                <a:cs typeface="Mukta Light" pitchFamily="34" charset="-120"/>
              </a:rPr>
              <a:t>● Tóm tắt các kỹ thuật: </a:t>
            </a:r>
            <a:r>
              <a:rPr lang="en-US" sz="1900" dirty="0">
                <a:solidFill>
                  <a:srgbClr val="DAD8E9"/>
                </a:solidFill>
                <a:latin typeface="Mukta Light" pitchFamily="34" charset="0"/>
                <a:ea typeface="Mukta Light" pitchFamily="34" charset="-122"/>
                <a:cs typeface="Mukta Light" pitchFamily="34" charset="-120"/>
              </a:rPr>
              <a:t>Tóm tắt ngắn gọn các kỹ thuật lựa chọn đặc trưng và kỹ thuật đặc trưng đã được thảo luận.</a:t>
            </a:r>
            <a:endParaRPr lang="en-US" sz="1900" dirty="0"/>
          </a:p>
        </p:txBody>
      </p:sp>
      <p:sp>
        <p:nvSpPr>
          <p:cNvPr id="4" name="Text 2"/>
          <p:cNvSpPr/>
          <p:nvPr/>
        </p:nvSpPr>
        <p:spPr>
          <a:xfrm>
            <a:off x="1321356" y="4652367"/>
            <a:ext cx="11987689" cy="790099"/>
          </a:xfrm>
          <a:prstGeom prst="rect">
            <a:avLst/>
          </a:prstGeom>
          <a:noFill/>
          <a:ln/>
        </p:spPr>
        <p:txBody>
          <a:bodyPr wrap="square" lIns="0" tIns="0" rIns="0" bIns="0" rtlCol="0" anchor="t"/>
          <a:lstStyle/>
          <a:p>
            <a:pPr marL="0" indent="0">
              <a:lnSpc>
                <a:spcPts val="3100"/>
              </a:lnSpc>
              <a:buNone/>
            </a:pPr>
            <a:r>
              <a:rPr lang="en-US" sz="1900" b="1" dirty="0">
                <a:solidFill>
                  <a:srgbClr val="DAD8E9"/>
                </a:solidFill>
                <a:latin typeface="Mukta Light" pitchFamily="34" charset="0"/>
                <a:ea typeface="Mukta Light" pitchFamily="34" charset="-122"/>
                <a:cs typeface="Mukta Light" pitchFamily="34" charset="-120"/>
              </a:rPr>
              <a:t>● Lựa chọn kỹ thuật phù hợp: </a:t>
            </a:r>
            <a:r>
              <a:rPr lang="en-US" sz="1900" dirty="0">
                <a:solidFill>
                  <a:srgbClr val="DAD8E9"/>
                </a:solidFill>
                <a:latin typeface="Mukta Light" pitchFamily="34" charset="0"/>
                <a:ea typeface="Mukta Light" pitchFamily="34" charset="-122"/>
                <a:cs typeface="Mukta Light" pitchFamily="34" charset="-120"/>
              </a:rPr>
              <a:t>Cung cấp hướng dẫn về cách lựa chọn kỹ thuật phù hợp dựa trên loại dữ liệu và mục tiêu của bài toán.</a:t>
            </a:r>
            <a:endParaRPr lang="en-US" sz="1900" dirty="0"/>
          </a:p>
        </p:txBody>
      </p:sp>
      <p:sp>
        <p:nvSpPr>
          <p:cNvPr id="5" name="Text 3"/>
          <p:cNvSpPr/>
          <p:nvPr/>
        </p:nvSpPr>
        <p:spPr>
          <a:xfrm>
            <a:off x="1321356" y="5720120"/>
            <a:ext cx="11987689" cy="790099"/>
          </a:xfrm>
          <a:prstGeom prst="rect">
            <a:avLst/>
          </a:prstGeom>
          <a:noFill/>
          <a:ln/>
        </p:spPr>
        <p:txBody>
          <a:bodyPr wrap="square" lIns="0" tIns="0" rIns="0" bIns="0" rtlCol="0" anchor="t"/>
          <a:lstStyle/>
          <a:p>
            <a:pPr marL="0" indent="0">
              <a:lnSpc>
                <a:spcPts val="3100"/>
              </a:lnSpc>
              <a:buNone/>
            </a:pPr>
            <a:r>
              <a:rPr lang="en-US" sz="1900" b="1" dirty="0">
                <a:solidFill>
                  <a:srgbClr val="DAD8E9"/>
                </a:solidFill>
                <a:latin typeface="Mukta Light" pitchFamily="34" charset="0"/>
                <a:ea typeface="Mukta Light" pitchFamily="34" charset="-122"/>
                <a:cs typeface="Mukta Light" pitchFamily="34" charset="-120"/>
              </a:rPr>
              <a:t>● Tầm quan trọng: </a:t>
            </a:r>
            <a:r>
              <a:rPr lang="en-US" sz="1900" dirty="0">
                <a:solidFill>
                  <a:srgbClr val="DAD8E9"/>
                </a:solidFill>
                <a:latin typeface="Mukta Light" pitchFamily="34" charset="0"/>
                <a:ea typeface="Mukta Light" pitchFamily="34" charset="-122"/>
                <a:cs typeface="Mukta Light" pitchFamily="34" charset="-120"/>
              </a:rPr>
              <a:t>Nhấn mạnh lại tầm quan trọng của việc lựa chọn đặc trưng và kỹ thuật đặc trưng trong việc xây dựng mô hình học máy hiệu quả.</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1321356" y="568643"/>
            <a:ext cx="4592955" cy="574119"/>
          </a:xfrm>
          <a:prstGeom prst="rect">
            <a:avLst/>
          </a:prstGeom>
          <a:noFill/>
          <a:ln/>
        </p:spPr>
        <p:txBody>
          <a:bodyPr wrap="none" lIns="0" tIns="0" rIns="0" bIns="0" rtlCol="0" anchor="t"/>
          <a:lstStyle/>
          <a:p>
            <a:pPr marL="0" indent="0">
              <a:lnSpc>
                <a:spcPts val="4500"/>
              </a:lnSpc>
              <a:buNone/>
            </a:pPr>
            <a:r>
              <a:rPr lang="en-US" sz="3600" b="1" dirty="0">
                <a:solidFill>
                  <a:srgbClr val="C6BFEE"/>
                </a:solidFill>
                <a:latin typeface="Prompt Medium" pitchFamily="34" charset="0"/>
                <a:ea typeface="Prompt Medium" pitchFamily="34" charset="-122"/>
                <a:cs typeface="Prompt Medium" pitchFamily="34" charset="-120"/>
              </a:rPr>
              <a:t>II. Training Pipeline</a:t>
            </a:r>
            <a:endParaRPr lang="en-US" sz="3600" dirty="0"/>
          </a:p>
        </p:txBody>
      </p:sp>
      <p:sp>
        <p:nvSpPr>
          <p:cNvPr id="3" name="Shape 1"/>
          <p:cNvSpPr/>
          <p:nvPr/>
        </p:nvSpPr>
        <p:spPr>
          <a:xfrm>
            <a:off x="7303770" y="1556028"/>
            <a:ext cx="22860" cy="6104930"/>
          </a:xfrm>
          <a:prstGeom prst="roundRect">
            <a:avLst>
              <a:gd name="adj" fmla="val 379740"/>
            </a:avLst>
          </a:prstGeom>
          <a:solidFill>
            <a:srgbClr val="6D4562"/>
          </a:solidFill>
          <a:ln/>
        </p:spPr>
        <p:txBody>
          <a:bodyPr/>
          <a:lstStyle/>
          <a:p>
            <a:endParaRPr lang="en-US"/>
          </a:p>
        </p:txBody>
      </p:sp>
      <p:sp>
        <p:nvSpPr>
          <p:cNvPr id="4" name="Shape 2"/>
          <p:cNvSpPr/>
          <p:nvPr/>
        </p:nvSpPr>
        <p:spPr>
          <a:xfrm>
            <a:off x="6382286" y="2009418"/>
            <a:ext cx="723305" cy="22860"/>
          </a:xfrm>
          <a:prstGeom prst="roundRect">
            <a:avLst>
              <a:gd name="adj" fmla="val 379740"/>
            </a:avLst>
          </a:prstGeom>
          <a:solidFill>
            <a:srgbClr val="6D4562"/>
          </a:solidFill>
          <a:ln/>
        </p:spPr>
        <p:txBody>
          <a:bodyPr/>
          <a:lstStyle/>
          <a:p>
            <a:endParaRPr lang="en-US"/>
          </a:p>
        </p:txBody>
      </p:sp>
      <p:sp>
        <p:nvSpPr>
          <p:cNvPr id="5" name="Shape 3"/>
          <p:cNvSpPr/>
          <p:nvPr/>
        </p:nvSpPr>
        <p:spPr>
          <a:xfrm>
            <a:off x="7082730" y="1788438"/>
            <a:ext cx="464939" cy="464939"/>
          </a:xfrm>
          <a:prstGeom prst="roundRect">
            <a:avLst>
              <a:gd name="adj" fmla="val 18671"/>
            </a:avLst>
          </a:prstGeom>
          <a:solidFill>
            <a:srgbClr val="542C49"/>
          </a:solidFill>
          <a:ln w="7620">
            <a:solidFill>
              <a:srgbClr val="6D4562"/>
            </a:solidFill>
            <a:prstDash val="solid"/>
          </a:ln>
        </p:spPr>
        <p:txBody>
          <a:bodyPr/>
          <a:lstStyle/>
          <a:p>
            <a:endParaRPr lang="en-US"/>
          </a:p>
        </p:txBody>
      </p:sp>
      <p:sp>
        <p:nvSpPr>
          <p:cNvPr id="6" name="Text 4"/>
          <p:cNvSpPr/>
          <p:nvPr/>
        </p:nvSpPr>
        <p:spPr>
          <a:xfrm>
            <a:off x="7263586" y="1883093"/>
            <a:ext cx="103108" cy="275630"/>
          </a:xfrm>
          <a:prstGeom prst="rect">
            <a:avLst/>
          </a:prstGeom>
          <a:noFill/>
          <a:ln/>
        </p:spPr>
        <p:txBody>
          <a:bodyPr wrap="none" lIns="0" tIns="0" rIns="0" bIns="0" rtlCol="0" anchor="t"/>
          <a:lstStyle/>
          <a:p>
            <a:pPr marL="0" indent="0" algn="ctr">
              <a:lnSpc>
                <a:spcPts val="2150"/>
              </a:lnSpc>
              <a:buNone/>
            </a:pPr>
            <a:r>
              <a:rPr lang="en-US" sz="2150" dirty="0">
                <a:solidFill>
                  <a:srgbClr val="DAD8E9"/>
                </a:solidFill>
                <a:latin typeface="Prompt Medium" pitchFamily="34" charset="0"/>
                <a:ea typeface="Prompt Medium" pitchFamily="34" charset="-122"/>
                <a:cs typeface="Prompt Medium" pitchFamily="34" charset="-120"/>
              </a:rPr>
              <a:t>1</a:t>
            </a:r>
            <a:endParaRPr lang="en-US" sz="2150" dirty="0"/>
          </a:p>
        </p:txBody>
      </p:sp>
      <p:sp>
        <p:nvSpPr>
          <p:cNvPr id="7" name="Text 5"/>
          <p:cNvSpPr/>
          <p:nvPr/>
        </p:nvSpPr>
        <p:spPr>
          <a:xfrm>
            <a:off x="3421261" y="1762601"/>
            <a:ext cx="2757249" cy="287060"/>
          </a:xfrm>
          <a:prstGeom prst="rect">
            <a:avLst/>
          </a:prstGeom>
          <a:noFill/>
          <a:ln/>
        </p:spPr>
        <p:txBody>
          <a:bodyPr wrap="none" lIns="0" tIns="0" rIns="0" bIns="0" rtlCol="0" anchor="t"/>
          <a:lstStyle/>
          <a:p>
            <a:pPr marL="0" indent="0" algn="r">
              <a:lnSpc>
                <a:spcPts val="2250"/>
              </a:lnSpc>
              <a:buNone/>
            </a:pPr>
            <a:r>
              <a:rPr lang="en-US" sz="1800" dirty="0">
                <a:solidFill>
                  <a:srgbClr val="DAD8E9"/>
                </a:solidFill>
                <a:latin typeface="Prompt Medium" pitchFamily="34" charset="0"/>
                <a:ea typeface="Prompt Medium" pitchFamily="34" charset="-122"/>
                <a:cs typeface="Prompt Medium" pitchFamily="34" charset="-120"/>
              </a:rPr>
              <a:t>Giới thiệu (Introduction):</a:t>
            </a:r>
            <a:endParaRPr lang="en-US" sz="1800" dirty="0"/>
          </a:p>
        </p:txBody>
      </p:sp>
      <p:sp>
        <p:nvSpPr>
          <p:cNvPr id="8" name="Text 6"/>
          <p:cNvSpPr/>
          <p:nvPr/>
        </p:nvSpPr>
        <p:spPr>
          <a:xfrm>
            <a:off x="1321356" y="2173605"/>
            <a:ext cx="4857155" cy="991910"/>
          </a:xfrm>
          <a:prstGeom prst="rect">
            <a:avLst/>
          </a:prstGeom>
          <a:noFill/>
          <a:ln/>
        </p:spPr>
        <p:txBody>
          <a:bodyPr wrap="square" lIns="0" tIns="0" rIns="0" bIns="0" rtlCol="0" anchor="t"/>
          <a:lstStyle/>
          <a:p>
            <a:pPr marL="0" indent="0" algn="r">
              <a:lnSpc>
                <a:spcPts val="2600"/>
              </a:lnSpc>
              <a:buNone/>
            </a:pPr>
            <a:r>
              <a:rPr lang="en-US" sz="1600" dirty="0">
                <a:solidFill>
                  <a:srgbClr val="DAD8E9"/>
                </a:solidFill>
                <a:latin typeface="Mukta Light" pitchFamily="34" charset="0"/>
                <a:ea typeface="Mukta Light" pitchFamily="34" charset="-122"/>
                <a:cs typeface="Mukta Light" pitchFamily="34" charset="-120"/>
              </a:rPr>
              <a:t>Bắt đầu bằng cách giới thiệu khái niệm về đường ống đào tạo và tầm quan trọng của nó trong việc xây dựng mô hình học máy.</a:t>
            </a:r>
            <a:endParaRPr lang="en-US" sz="1600" dirty="0"/>
          </a:p>
        </p:txBody>
      </p:sp>
      <p:sp>
        <p:nvSpPr>
          <p:cNvPr id="9" name="Shape 7"/>
          <p:cNvSpPr/>
          <p:nvPr/>
        </p:nvSpPr>
        <p:spPr>
          <a:xfrm>
            <a:off x="7524810" y="3042642"/>
            <a:ext cx="723305" cy="22860"/>
          </a:xfrm>
          <a:prstGeom prst="roundRect">
            <a:avLst>
              <a:gd name="adj" fmla="val 379740"/>
            </a:avLst>
          </a:prstGeom>
          <a:solidFill>
            <a:srgbClr val="6D4562"/>
          </a:solidFill>
          <a:ln/>
        </p:spPr>
        <p:txBody>
          <a:bodyPr/>
          <a:lstStyle/>
          <a:p>
            <a:endParaRPr lang="en-US"/>
          </a:p>
        </p:txBody>
      </p:sp>
      <p:sp>
        <p:nvSpPr>
          <p:cNvPr id="10" name="Shape 8"/>
          <p:cNvSpPr/>
          <p:nvPr/>
        </p:nvSpPr>
        <p:spPr>
          <a:xfrm>
            <a:off x="7082730" y="2821662"/>
            <a:ext cx="464939" cy="464939"/>
          </a:xfrm>
          <a:prstGeom prst="roundRect">
            <a:avLst>
              <a:gd name="adj" fmla="val 18671"/>
            </a:avLst>
          </a:prstGeom>
          <a:solidFill>
            <a:srgbClr val="542C49"/>
          </a:solidFill>
          <a:ln w="7620">
            <a:solidFill>
              <a:srgbClr val="6D4562"/>
            </a:solidFill>
            <a:prstDash val="solid"/>
          </a:ln>
        </p:spPr>
        <p:txBody>
          <a:bodyPr/>
          <a:lstStyle/>
          <a:p>
            <a:endParaRPr lang="en-US"/>
          </a:p>
        </p:txBody>
      </p:sp>
      <p:sp>
        <p:nvSpPr>
          <p:cNvPr id="11" name="Text 9"/>
          <p:cNvSpPr/>
          <p:nvPr/>
        </p:nvSpPr>
        <p:spPr>
          <a:xfrm>
            <a:off x="7234535" y="2916317"/>
            <a:ext cx="161211" cy="275630"/>
          </a:xfrm>
          <a:prstGeom prst="rect">
            <a:avLst/>
          </a:prstGeom>
          <a:noFill/>
          <a:ln/>
        </p:spPr>
        <p:txBody>
          <a:bodyPr wrap="none" lIns="0" tIns="0" rIns="0" bIns="0" rtlCol="0" anchor="t"/>
          <a:lstStyle/>
          <a:p>
            <a:pPr marL="0" indent="0" algn="ctr">
              <a:lnSpc>
                <a:spcPts val="2150"/>
              </a:lnSpc>
              <a:buNone/>
            </a:pPr>
            <a:r>
              <a:rPr lang="en-US" sz="2150" dirty="0">
                <a:solidFill>
                  <a:srgbClr val="DAD8E9"/>
                </a:solidFill>
                <a:latin typeface="Prompt Medium" pitchFamily="34" charset="0"/>
                <a:ea typeface="Prompt Medium" pitchFamily="34" charset="-122"/>
                <a:cs typeface="Prompt Medium" pitchFamily="34" charset="-120"/>
              </a:rPr>
              <a:t>2</a:t>
            </a:r>
            <a:endParaRPr lang="en-US" sz="2150" dirty="0"/>
          </a:p>
        </p:txBody>
      </p:sp>
      <p:sp>
        <p:nvSpPr>
          <p:cNvPr id="12" name="Text 10"/>
          <p:cNvSpPr/>
          <p:nvPr/>
        </p:nvSpPr>
        <p:spPr>
          <a:xfrm>
            <a:off x="8451890" y="2795826"/>
            <a:ext cx="4857155" cy="574119"/>
          </a:xfrm>
          <a:prstGeom prst="rect">
            <a:avLst/>
          </a:prstGeom>
          <a:noFill/>
          <a:ln/>
        </p:spPr>
        <p:txBody>
          <a:bodyPr wrap="squar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Xử lý mất cân bằng lớp (Handling Imbalance Class Distribution):</a:t>
            </a:r>
            <a:endParaRPr lang="en-US" sz="1800" dirty="0"/>
          </a:p>
        </p:txBody>
      </p:sp>
      <p:sp>
        <p:nvSpPr>
          <p:cNvPr id="13" name="Text 11"/>
          <p:cNvSpPr/>
          <p:nvPr/>
        </p:nvSpPr>
        <p:spPr>
          <a:xfrm>
            <a:off x="8451890" y="3493889"/>
            <a:ext cx="4857155" cy="661273"/>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Thảo luận về các kỹ thuật để xử lý vấn đề mất cân bằng lớp trong tập dữ liệu huấn luyện.</a:t>
            </a:r>
            <a:endParaRPr lang="en-US" sz="1600" dirty="0"/>
          </a:p>
        </p:txBody>
      </p:sp>
      <p:sp>
        <p:nvSpPr>
          <p:cNvPr id="14" name="Shape 12"/>
          <p:cNvSpPr/>
          <p:nvPr/>
        </p:nvSpPr>
        <p:spPr>
          <a:xfrm>
            <a:off x="6382286" y="4032171"/>
            <a:ext cx="723305" cy="22860"/>
          </a:xfrm>
          <a:prstGeom prst="roundRect">
            <a:avLst>
              <a:gd name="adj" fmla="val 379740"/>
            </a:avLst>
          </a:prstGeom>
          <a:solidFill>
            <a:srgbClr val="6D4562"/>
          </a:solidFill>
          <a:ln/>
        </p:spPr>
        <p:txBody>
          <a:bodyPr/>
          <a:lstStyle/>
          <a:p>
            <a:endParaRPr lang="en-US"/>
          </a:p>
        </p:txBody>
      </p:sp>
      <p:sp>
        <p:nvSpPr>
          <p:cNvPr id="15" name="Shape 13"/>
          <p:cNvSpPr/>
          <p:nvPr/>
        </p:nvSpPr>
        <p:spPr>
          <a:xfrm>
            <a:off x="7082730" y="3811191"/>
            <a:ext cx="464939" cy="464939"/>
          </a:xfrm>
          <a:prstGeom prst="roundRect">
            <a:avLst>
              <a:gd name="adj" fmla="val 18671"/>
            </a:avLst>
          </a:prstGeom>
          <a:solidFill>
            <a:srgbClr val="542C49"/>
          </a:solidFill>
          <a:ln w="7620">
            <a:solidFill>
              <a:srgbClr val="6D4562"/>
            </a:solidFill>
            <a:prstDash val="solid"/>
          </a:ln>
        </p:spPr>
        <p:txBody>
          <a:bodyPr/>
          <a:lstStyle/>
          <a:p>
            <a:endParaRPr lang="en-US"/>
          </a:p>
        </p:txBody>
      </p:sp>
      <p:sp>
        <p:nvSpPr>
          <p:cNvPr id="16" name="Text 14"/>
          <p:cNvSpPr/>
          <p:nvPr/>
        </p:nvSpPr>
        <p:spPr>
          <a:xfrm>
            <a:off x="7235250" y="3905845"/>
            <a:ext cx="159901" cy="275630"/>
          </a:xfrm>
          <a:prstGeom prst="rect">
            <a:avLst/>
          </a:prstGeom>
          <a:noFill/>
          <a:ln/>
        </p:spPr>
        <p:txBody>
          <a:bodyPr wrap="none" lIns="0" tIns="0" rIns="0" bIns="0" rtlCol="0" anchor="t"/>
          <a:lstStyle/>
          <a:p>
            <a:pPr marL="0" indent="0" algn="ctr">
              <a:lnSpc>
                <a:spcPts val="2150"/>
              </a:lnSpc>
              <a:buNone/>
            </a:pPr>
            <a:r>
              <a:rPr lang="en-US" sz="2150" dirty="0">
                <a:solidFill>
                  <a:srgbClr val="DAD8E9"/>
                </a:solidFill>
                <a:latin typeface="Prompt Medium" pitchFamily="34" charset="0"/>
                <a:ea typeface="Prompt Medium" pitchFamily="34" charset="-122"/>
                <a:cs typeface="Prompt Medium" pitchFamily="34" charset="-120"/>
              </a:rPr>
              <a:t>3</a:t>
            </a:r>
            <a:endParaRPr lang="en-US" sz="2150" dirty="0"/>
          </a:p>
        </p:txBody>
      </p:sp>
      <p:sp>
        <p:nvSpPr>
          <p:cNvPr id="17" name="Text 15"/>
          <p:cNvSpPr/>
          <p:nvPr/>
        </p:nvSpPr>
        <p:spPr>
          <a:xfrm>
            <a:off x="1321356" y="3785354"/>
            <a:ext cx="4857155" cy="574119"/>
          </a:xfrm>
          <a:prstGeom prst="rect">
            <a:avLst/>
          </a:prstGeom>
          <a:noFill/>
          <a:ln/>
        </p:spPr>
        <p:txBody>
          <a:bodyPr wrap="square" lIns="0" tIns="0" rIns="0" bIns="0" rtlCol="0" anchor="t"/>
          <a:lstStyle/>
          <a:p>
            <a:pPr marL="0" indent="0" algn="r">
              <a:lnSpc>
                <a:spcPts val="2250"/>
              </a:lnSpc>
              <a:buNone/>
            </a:pPr>
            <a:r>
              <a:rPr lang="en-US" sz="1800" dirty="0">
                <a:solidFill>
                  <a:srgbClr val="DAD8E9"/>
                </a:solidFill>
                <a:latin typeface="Prompt Medium" pitchFamily="34" charset="0"/>
                <a:ea typeface="Prompt Medium" pitchFamily="34" charset="-122"/>
                <a:cs typeface="Prompt Medium" pitchFamily="34" charset="-120"/>
              </a:rPr>
              <a:t>Chiến lược tạo dữ liệu (Data Generation Strategy):</a:t>
            </a:r>
            <a:endParaRPr lang="en-US" sz="1800" dirty="0"/>
          </a:p>
        </p:txBody>
      </p:sp>
      <p:sp>
        <p:nvSpPr>
          <p:cNvPr id="18" name="Text 16"/>
          <p:cNvSpPr/>
          <p:nvPr/>
        </p:nvSpPr>
        <p:spPr>
          <a:xfrm>
            <a:off x="1321356" y="4483418"/>
            <a:ext cx="4857155" cy="991910"/>
          </a:xfrm>
          <a:prstGeom prst="rect">
            <a:avLst/>
          </a:prstGeom>
          <a:noFill/>
          <a:ln/>
        </p:spPr>
        <p:txBody>
          <a:bodyPr wrap="square" lIns="0" tIns="0" rIns="0" bIns="0" rtlCol="0" anchor="t"/>
          <a:lstStyle/>
          <a:p>
            <a:pPr marL="0" indent="0" algn="r">
              <a:lnSpc>
                <a:spcPts val="2600"/>
              </a:lnSpc>
              <a:buNone/>
            </a:pPr>
            <a:r>
              <a:rPr lang="en-US" sz="1600" dirty="0">
                <a:solidFill>
                  <a:srgbClr val="DAD8E9"/>
                </a:solidFill>
                <a:latin typeface="Mukta Light" pitchFamily="34" charset="0"/>
                <a:ea typeface="Mukta Light" pitchFamily="34" charset="-122"/>
                <a:cs typeface="Mukta Light" pitchFamily="34" charset="-120"/>
              </a:rPr>
              <a:t>Khám phá các phương pháp tăng cường dữ liệu và các chiến lược tạo dữ liệu mới để cải thiện hiệu suất mô hình.</a:t>
            </a:r>
            <a:endParaRPr lang="en-US" sz="1600" dirty="0"/>
          </a:p>
        </p:txBody>
      </p:sp>
      <p:sp>
        <p:nvSpPr>
          <p:cNvPr id="19" name="Shape 17"/>
          <p:cNvSpPr/>
          <p:nvPr/>
        </p:nvSpPr>
        <p:spPr>
          <a:xfrm>
            <a:off x="7524810" y="5186958"/>
            <a:ext cx="723305" cy="22860"/>
          </a:xfrm>
          <a:prstGeom prst="roundRect">
            <a:avLst>
              <a:gd name="adj" fmla="val 379740"/>
            </a:avLst>
          </a:prstGeom>
          <a:solidFill>
            <a:srgbClr val="6D4562"/>
          </a:solidFill>
          <a:ln/>
        </p:spPr>
        <p:txBody>
          <a:bodyPr/>
          <a:lstStyle/>
          <a:p>
            <a:endParaRPr lang="en-US"/>
          </a:p>
        </p:txBody>
      </p:sp>
      <p:sp>
        <p:nvSpPr>
          <p:cNvPr id="20" name="Shape 18"/>
          <p:cNvSpPr/>
          <p:nvPr/>
        </p:nvSpPr>
        <p:spPr>
          <a:xfrm>
            <a:off x="7082730" y="4965978"/>
            <a:ext cx="464939" cy="464939"/>
          </a:xfrm>
          <a:prstGeom prst="roundRect">
            <a:avLst>
              <a:gd name="adj" fmla="val 18671"/>
            </a:avLst>
          </a:prstGeom>
          <a:solidFill>
            <a:srgbClr val="542C49"/>
          </a:solidFill>
          <a:ln w="7620">
            <a:solidFill>
              <a:srgbClr val="6D4562"/>
            </a:solidFill>
            <a:prstDash val="solid"/>
          </a:ln>
        </p:spPr>
        <p:txBody>
          <a:bodyPr/>
          <a:lstStyle/>
          <a:p>
            <a:endParaRPr lang="en-US"/>
          </a:p>
        </p:txBody>
      </p:sp>
      <p:sp>
        <p:nvSpPr>
          <p:cNvPr id="21" name="Text 19"/>
          <p:cNvSpPr/>
          <p:nvPr/>
        </p:nvSpPr>
        <p:spPr>
          <a:xfrm>
            <a:off x="7231201" y="5060633"/>
            <a:ext cx="167878" cy="275630"/>
          </a:xfrm>
          <a:prstGeom prst="rect">
            <a:avLst/>
          </a:prstGeom>
          <a:noFill/>
          <a:ln/>
        </p:spPr>
        <p:txBody>
          <a:bodyPr wrap="none" lIns="0" tIns="0" rIns="0" bIns="0" rtlCol="0" anchor="t"/>
          <a:lstStyle/>
          <a:p>
            <a:pPr marL="0" indent="0" algn="ctr">
              <a:lnSpc>
                <a:spcPts val="2150"/>
              </a:lnSpc>
              <a:buNone/>
            </a:pPr>
            <a:r>
              <a:rPr lang="en-US" sz="2150" dirty="0">
                <a:solidFill>
                  <a:srgbClr val="DAD8E9"/>
                </a:solidFill>
                <a:latin typeface="Prompt Medium" pitchFamily="34" charset="0"/>
                <a:ea typeface="Prompt Medium" pitchFamily="34" charset="-122"/>
                <a:cs typeface="Prompt Medium" pitchFamily="34" charset="-120"/>
              </a:rPr>
              <a:t>4</a:t>
            </a:r>
            <a:endParaRPr lang="en-US" sz="2150" dirty="0"/>
          </a:p>
        </p:txBody>
      </p:sp>
      <p:sp>
        <p:nvSpPr>
          <p:cNvPr id="22" name="Text 20"/>
          <p:cNvSpPr/>
          <p:nvPr/>
        </p:nvSpPr>
        <p:spPr>
          <a:xfrm>
            <a:off x="8451890" y="4940141"/>
            <a:ext cx="4857155" cy="574119"/>
          </a:xfrm>
          <a:prstGeom prst="rect">
            <a:avLst/>
          </a:prstGeom>
          <a:noFill/>
          <a:ln/>
        </p:spPr>
        <p:txBody>
          <a:bodyPr wrap="squar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Chia dữ liệu huấn luyện/kiểm tra (How to Split Train/Test Data):</a:t>
            </a:r>
            <a:endParaRPr lang="en-US" sz="1800" dirty="0"/>
          </a:p>
        </p:txBody>
      </p:sp>
      <p:sp>
        <p:nvSpPr>
          <p:cNvPr id="23" name="Text 21"/>
          <p:cNvSpPr/>
          <p:nvPr/>
        </p:nvSpPr>
        <p:spPr>
          <a:xfrm>
            <a:off x="8451890" y="5638205"/>
            <a:ext cx="4857155" cy="661273"/>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Giải thích các kỹ thuật chia tập dữ liệu thành tập huấn luyện và tập kiểm tra để đánh giá hiệu suất mô hình.</a:t>
            </a:r>
            <a:endParaRPr lang="en-US" sz="1600" dirty="0"/>
          </a:p>
        </p:txBody>
      </p:sp>
      <p:sp>
        <p:nvSpPr>
          <p:cNvPr id="24" name="Shape 22"/>
          <p:cNvSpPr/>
          <p:nvPr/>
        </p:nvSpPr>
        <p:spPr>
          <a:xfrm>
            <a:off x="6382286" y="6341864"/>
            <a:ext cx="723305" cy="22860"/>
          </a:xfrm>
          <a:prstGeom prst="roundRect">
            <a:avLst>
              <a:gd name="adj" fmla="val 379740"/>
            </a:avLst>
          </a:prstGeom>
          <a:solidFill>
            <a:srgbClr val="6D4562"/>
          </a:solidFill>
          <a:ln/>
        </p:spPr>
        <p:txBody>
          <a:bodyPr/>
          <a:lstStyle/>
          <a:p>
            <a:endParaRPr lang="en-US"/>
          </a:p>
        </p:txBody>
      </p:sp>
      <p:sp>
        <p:nvSpPr>
          <p:cNvPr id="25" name="Shape 23"/>
          <p:cNvSpPr/>
          <p:nvPr/>
        </p:nvSpPr>
        <p:spPr>
          <a:xfrm>
            <a:off x="7082730" y="6120884"/>
            <a:ext cx="464939" cy="464939"/>
          </a:xfrm>
          <a:prstGeom prst="roundRect">
            <a:avLst>
              <a:gd name="adj" fmla="val 18671"/>
            </a:avLst>
          </a:prstGeom>
          <a:solidFill>
            <a:srgbClr val="542C49"/>
          </a:solidFill>
          <a:ln w="7620">
            <a:solidFill>
              <a:srgbClr val="6D4562"/>
            </a:solidFill>
            <a:prstDash val="solid"/>
          </a:ln>
        </p:spPr>
        <p:txBody>
          <a:bodyPr/>
          <a:lstStyle/>
          <a:p>
            <a:endParaRPr lang="en-US"/>
          </a:p>
        </p:txBody>
      </p:sp>
      <p:sp>
        <p:nvSpPr>
          <p:cNvPr id="26" name="Text 24"/>
          <p:cNvSpPr/>
          <p:nvPr/>
        </p:nvSpPr>
        <p:spPr>
          <a:xfrm>
            <a:off x="7235607" y="6215539"/>
            <a:ext cx="159068" cy="275630"/>
          </a:xfrm>
          <a:prstGeom prst="rect">
            <a:avLst/>
          </a:prstGeom>
          <a:noFill/>
          <a:ln/>
        </p:spPr>
        <p:txBody>
          <a:bodyPr wrap="none" lIns="0" tIns="0" rIns="0" bIns="0" rtlCol="0" anchor="t"/>
          <a:lstStyle/>
          <a:p>
            <a:pPr marL="0" indent="0" algn="ctr">
              <a:lnSpc>
                <a:spcPts val="2150"/>
              </a:lnSpc>
              <a:buNone/>
            </a:pPr>
            <a:r>
              <a:rPr lang="en-US" sz="2150" dirty="0">
                <a:solidFill>
                  <a:srgbClr val="DAD8E9"/>
                </a:solidFill>
                <a:latin typeface="Prompt Medium" pitchFamily="34" charset="0"/>
                <a:ea typeface="Prompt Medium" pitchFamily="34" charset="-122"/>
                <a:cs typeface="Prompt Medium" pitchFamily="34" charset="-120"/>
              </a:rPr>
              <a:t>5</a:t>
            </a:r>
            <a:endParaRPr lang="en-US" sz="2150" dirty="0"/>
          </a:p>
        </p:txBody>
      </p:sp>
      <p:sp>
        <p:nvSpPr>
          <p:cNvPr id="27" name="Text 25"/>
          <p:cNvSpPr/>
          <p:nvPr/>
        </p:nvSpPr>
        <p:spPr>
          <a:xfrm>
            <a:off x="1321356" y="6095048"/>
            <a:ext cx="4857155" cy="574119"/>
          </a:xfrm>
          <a:prstGeom prst="rect">
            <a:avLst/>
          </a:prstGeom>
          <a:noFill/>
          <a:ln/>
        </p:spPr>
        <p:txBody>
          <a:bodyPr wrap="square" lIns="0" tIns="0" rIns="0" bIns="0" rtlCol="0" anchor="t"/>
          <a:lstStyle/>
          <a:p>
            <a:pPr marL="0" indent="0" algn="r">
              <a:lnSpc>
                <a:spcPts val="2250"/>
              </a:lnSpc>
              <a:buNone/>
            </a:pPr>
            <a:r>
              <a:rPr lang="en-US" sz="1800" dirty="0">
                <a:solidFill>
                  <a:srgbClr val="DAD8E9"/>
                </a:solidFill>
                <a:latin typeface="Prompt Medium" pitchFamily="34" charset="0"/>
                <a:ea typeface="Prompt Medium" pitchFamily="34" charset="-122"/>
                <a:cs typeface="Prompt Medium" pitchFamily="34" charset="-120"/>
              </a:rPr>
              <a:t>Yêu cầu huấn luyện lại (Retraining Requirements):</a:t>
            </a:r>
            <a:endParaRPr lang="en-US" sz="1800" dirty="0"/>
          </a:p>
        </p:txBody>
      </p:sp>
      <p:sp>
        <p:nvSpPr>
          <p:cNvPr id="28" name="Text 26"/>
          <p:cNvSpPr/>
          <p:nvPr/>
        </p:nvSpPr>
        <p:spPr>
          <a:xfrm>
            <a:off x="1321356" y="6793111"/>
            <a:ext cx="4857155" cy="661273"/>
          </a:xfrm>
          <a:prstGeom prst="rect">
            <a:avLst/>
          </a:prstGeom>
          <a:noFill/>
          <a:ln/>
        </p:spPr>
        <p:txBody>
          <a:bodyPr wrap="square" lIns="0" tIns="0" rIns="0" bIns="0" rtlCol="0" anchor="t"/>
          <a:lstStyle/>
          <a:p>
            <a:pPr marL="0" indent="0" algn="r">
              <a:lnSpc>
                <a:spcPts val="2600"/>
              </a:lnSpc>
              <a:buNone/>
            </a:pPr>
            <a:r>
              <a:rPr lang="en-US" sz="1600" dirty="0">
                <a:solidFill>
                  <a:srgbClr val="DAD8E9"/>
                </a:solidFill>
                <a:latin typeface="Mukta Light" pitchFamily="34" charset="0"/>
                <a:ea typeface="Mukta Light" pitchFamily="34" charset="-122"/>
                <a:cs typeface="Mukta Light" pitchFamily="34" charset="-120"/>
              </a:rPr>
              <a:t>Bàn luận về việc khi nào và như thế nào cần huấn luyện lại mô hình để duy trì hiệu suất tối ưu.</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1321356" y="563047"/>
            <a:ext cx="5947053" cy="567452"/>
          </a:xfrm>
          <a:prstGeom prst="rect">
            <a:avLst/>
          </a:prstGeom>
          <a:noFill/>
          <a:ln/>
        </p:spPr>
        <p:txBody>
          <a:bodyPr wrap="none" lIns="0" tIns="0" rIns="0" bIns="0" rtlCol="0" anchor="t"/>
          <a:lstStyle/>
          <a:p>
            <a:pPr marL="0" indent="0">
              <a:lnSpc>
                <a:spcPts val="4450"/>
              </a:lnSpc>
              <a:buNone/>
            </a:pPr>
            <a:r>
              <a:rPr lang="en-US" sz="3550" b="1" dirty="0">
                <a:solidFill>
                  <a:srgbClr val="C6BFEE"/>
                </a:solidFill>
                <a:latin typeface="Prompt Medium" pitchFamily="34" charset="0"/>
                <a:ea typeface="Prompt Medium" pitchFamily="34" charset="-122"/>
                <a:cs typeface="Prompt Medium" pitchFamily="34" charset="-120"/>
              </a:rPr>
              <a:t>1. Giới thiệu (Introduction):</a:t>
            </a:r>
            <a:endParaRPr lang="en-US" sz="3550" dirty="0"/>
          </a:p>
        </p:txBody>
      </p:sp>
      <p:sp>
        <p:nvSpPr>
          <p:cNvPr id="3" name="Text 1"/>
          <p:cNvSpPr/>
          <p:nvPr/>
        </p:nvSpPr>
        <p:spPr>
          <a:xfrm>
            <a:off x="1648182" y="1539002"/>
            <a:ext cx="11660862" cy="980480"/>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DAD8E9"/>
                </a:solidFill>
                <a:latin typeface="Mukta Light" pitchFamily="34" charset="0"/>
                <a:ea typeface="Mukta Light" pitchFamily="34" charset="-122"/>
                <a:cs typeface="Mukta Light" pitchFamily="34" charset="-120"/>
              </a:rPr>
              <a:t>Mục tiêu của Training Pipeline:</a:t>
            </a:r>
            <a:r>
              <a:rPr lang="en-US" sz="1600" dirty="0">
                <a:solidFill>
                  <a:srgbClr val="DAD8E9"/>
                </a:solidFill>
                <a:latin typeface="Mukta Light" pitchFamily="34" charset="0"/>
                <a:ea typeface="Mukta Light" pitchFamily="34" charset="-122"/>
                <a:cs typeface="Mukta Light" pitchFamily="34" charset="-120"/>
              </a:rPr>
              <a:t>
Training Pipeline là quy trình tự động hóa việc huấn luyện và triển khai mô hình học máy. Mục tiêu là tối ưu hóa quá trình này để mô hình có thể huấn luyện với dữ liệu lớn, đảm bảo chất lượng và hiệu suất cao, từ đó tăng khả năng mở rộng và tính ổn định.</a:t>
            </a:r>
            <a:endParaRPr lang="en-US" sz="1600" dirty="0"/>
          </a:p>
        </p:txBody>
      </p:sp>
      <p:sp>
        <p:nvSpPr>
          <p:cNvPr id="4" name="Text 2"/>
          <p:cNvSpPr/>
          <p:nvPr/>
        </p:nvSpPr>
        <p:spPr>
          <a:xfrm>
            <a:off x="1648182" y="2590919"/>
            <a:ext cx="11660862" cy="1307306"/>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DAD8E9"/>
                </a:solidFill>
                <a:latin typeface="Mukta Light" pitchFamily="34" charset="0"/>
                <a:ea typeface="Mukta Light" pitchFamily="34" charset="-122"/>
                <a:cs typeface="Mukta Light" pitchFamily="34" charset="-120"/>
              </a:rPr>
              <a:t>Tầm quan trọng của Training Pipeline:</a:t>
            </a:r>
            <a:r>
              <a:rPr lang="en-US" sz="1600" dirty="0">
                <a:solidFill>
                  <a:srgbClr val="DAD8E9"/>
                </a:solidFill>
                <a:latin typeface="Mukta Light" pitchFamily="34" charset="0"/>
                <a:ea typeface="Mukta Light" pitchFamily="34" charset="-122"/>
                <a:cs typeface="Mukta Light" pitchFamily="34" charset="-120"/>
              </a:rPr>
              <a:t>
Thiết kế và tối ưu hóa Training Pipeline rất quan trọng vì nó giúp đảm bảo mô hình học máy có thể dễ dàng xử lý dữ liệu lớn, theo dõi hiệu suất và duy trì tính ổn định khi triển khai trong sản xuất. Nó cũng giúp tiết kiệm thời gian và tài nguyên trong việc tái huấn luyện và cập nhật mô hình.</a:t>
            </a:r>
            <a:endParaRPr lang="en-US" sz="1600" dirty="0"/>
          </a:p>
        </p:txBody>
      </p:sp>
      <p:sp>
        <p:nvSpPr>
          <p:cNvPr id="5" name="Text 3"/>
          <p:cNvSpPr/>
          <p:nvPr/>
        </p:nvSpPr>
        <p:spPr>
          <a:xfrm>
            <a:off x="1648182" y="3969663"/>
            <a:ext cx="11660862" cy="326827"/>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DAD8E9"/>
                </a:solidFill>
                <a:latin typeface="Mukta Light" pitchFamily="34" charset="0"/>
                <a:ea typeface="Mukta Light" pitchFamily="34" charset="-122"/>
                <a:cs typeface="Mukta Light" pitchFamily="34" charset="-120"/>
              </a:rPr>
              <a:t>Các thành phần chính của Training Pipeline:</a:t>
            </a:r>
            <a:endParaRPr lang="en-US" sz="1600" dirty="0"/>
          </a:p>
        </p:txBody>
      </p:sp>
      <p:sp>
        <p:nvSpPr>
          <p:cNvPr id="6" name="Text 4"/>
          <p:cNvSpPr/>
          <p:nvPr/>
        </p:nvSpPr>
        <p:spPr>
          <a:xfrm>
            <a:off x="1975009" y="4367927"/>
            <a:ext cx="11334036" cy="653653"/>
          </a:xfrm>
          <a:prstGeom prst="rect">
            <a:avLst/>
          </a:prstGeom>
          <a:noFill/>
          <a:ln/>
        </p:spPr>
        <p:txBody>
          <a:bodyPr wrap="square" lIns="0" tIns="0" rIns="0" bIns="0" rtlCol="0" anchor="t"/>
          <a:lstStyle/>
          <a:p>
            <a:pPr marL="685800" lvl="1" indent="-342900" algn="l">
              <a:lnSpc>
                <a:spcPts val="2550"/>
              </a:lnSpc>
              <a:buSzPct val="100000"/>
              <a:buChar char="•"/>
            </a:pPr>
            <a:r>
              <a:rPr lang="en-US" sz="1600" b="1" dirty="0">
                <a:solidFill>
                  <a:srgbClr val="DAD8E9"/>
                </a:solidFill>
                <a:latin typeface="Mukta Light" pitchFamily="34" charset="0"/>
                <a:ea typeface="Mukta Light" pitchFamily="34" charset="-122"/>
                <a:cs typeface="Mukta Light" pitchFamily="34" charset="-120"/>
              </a:rPr>
              <a:t>Lưu trữ dữ liệu:</a:t>
            </a:r>
            <a:r>
              <a:rPr lang="en-US" sz="1600" dirty="0">
                <a:solidFill>
                  <a:srgbClr val="DAD8E9"/>
                </a:solidFill>
                <a:latin typeface="Mukta Light" pitchFamily="34" charset="0"/>
                <a:ea typeface="Mukta Light" pitchFamily="34" charset="-122"/>
                <a:cs typeface="Mukta Light" pitchFamily="34" charset="-120"/>
              </a:rPr>
              <a:t> Các định dạng dữ liệu như Parquet, Avro, ORC và tfrecord thường được sử dụng vì khả năng nén tốt, dễ phân tích và tối ưu hóa xử lý dữ liệu lớn.</a:t>
            </a:r>
            <a:endParaRPr lang="en-US" sz="1600" dirty="0"/>
          </a:p>
        </p:txBody>
      </p:sp>
      <p:sp>
        <p:nvSpPr>
          <p:cNvPr id="7" name="Text 5"/>
          <p:cNvSpPr/>
          <p:nvPr/>
        </p:nvSpPr>
        <p:spPr>
          <a:xfrm>
            <a:off x="1975009" y="5093018"/>
            <a:ext cx="11334036" cy="326827"/>
          </a:xfrm>
          <a:prstGeom prst="rect">
            <a:avLst/>
          </a:prstGeom>
          <a:noFill/>
          <a:ln/>
        </p:spPr>
        <p:txBody>
          <a:bodyPr wrap="none" lIns="0" tIns="0" rIns="0" bIns="0" rtlCol="0" anchor="t"/>
          <a:lstStyle/>
          <a:p>
            <a:pPr marL="685800" lvl="1" indent="-342900" algn="l">
              <a:lnSpc>
                <a:spcPts val="2550"/>
              </a:lnSpc>
              <a:buSzPct val="100000"/>
              <a:buChar char="•"/>
            </a:pPr>
            <a:r>
              <a:rPr lang="en-US" sz="1600" b="1" dirty="0">
                <a:solidFill>
                  <a:srgbClr val="DAD8E9"/>
                </a:solidFill>
                <a:latin typeface="Mukta Light" pitchFamily="34" charset="0"/>
                <a:ea typeface="Mukta Light" pitchFamily="34" charset="-122"/>
                <a:cs typeface="Mukta Light" pitchFamily="34" charset="-120"/>
              </a:rPr>
              <a:t>Phân vùng dữ liệu:</a:t>
            </a:r>
            <a:r>
              <a:rPr lang="en-US" sz="1600" dirty="0">
                <a:solidFill>
                  <a:srgbClr val="DAD8E9"/>
                </a:solidFill>
                <a:latin typeface="Mukta Light" pitchFamily="34" charset="0"/>
                <a:ea typeface="Mukta Light" pitchFamily="34" charset="-122"/>
                <a:cs typeface="Mukta Light" pitchFamily="34" charset="-120"/>
              </a:rPr>
              <a:t> Phân vùng dữ liệu theo thời gian (năm, tháng) giúp giảm tải khi truy vấn dữ liệu lớn.</a:t>
            </a:r>
            <a:endParaRPr lang="en-US" sz="1600" dirty="0"/>
          </a:p>
        </p:txBody>
      </p:sp>
      <p:sp>
        <p:nvSpPr>
          <p:cNvPr id="8" name="Text 6"/>
          <p:cNvSpPr/>
          <p:nvPr/>
        </p:nvSpPr>
        <p:spPr>
          <a:xfrm>
            <a:off x="1975009" y="5491282"/>
            <a:ext cx="11334036" cy="326827"/>
          </a:xfrm>
          <a:prstGeom prst="rect">
            <a:avLst/>
          </a:prstGeom>
          <a:noFill/>
          <a:ln/>
        </p:spPr>
        <p:txBody>
          <a:bodyPr wrap="none" lIns="0" tIns="0" rIns="0" bIns="0" rtlCol="0" anchor="t"/>
          <a:lstStyle/>
          <a:p>
            <a:pPr marL="685800" lvl="1" indent="-342900" algn="l">
              <a:lnSpc>
                <a:spcPts val="2550"/>
              </a:lnSpc>
              <a:buSzPct val="100000"/>
              <a:buChar char="•"/>
            </a:pPr>
            <a:r>
              <a:rPr lang="en-US" sz="1600" b="1" dirty="0">
                <a:solidFill>
                  <a:srgbClr val="DAD8E9"/>
                </a:solidFill>
                <a:latin typeface="Mukta Light" pitchFamily="34" charset="0"/>
                <a:ea typeface="Mukta Light" pitchFamily="34" charset="-122"/>
                <a:cs typeface="Mukta Light" pitchFamily="34" charset="-120"/>
              </a:rPr>
              <a:t>Xử lý dữ liệu mất cân bằng:</a:t>
            </a:r>
            <a:r>
              <a:rPr lang="en-US" sz="1600" dirty="0">
                <a:solidFill>
                  <a:srgbClr val="DAD8E9"/>
                </a:solidFill>
                <a:latin typeface="Mukta Light" pitchFamily="34" charset="0"/>
                <a:ea typeface="Mukta Light" pitchFamily="34" charset="-122"/>
                <a:cs typeface="Mukta Light" pitchFamily="34" charset="-120"/>
              </a:rPr>
              <a:t> Sử dụng kỹ thuật lấy mẫu quá mức, lấy mẫu thiếu mức và gán trọng số để xử lý mất cân bằng lớp.</a:t>
            </a:r>
            <a:endParaRPr lang="en-US" sz="1600" dirty="0"/>
          </a:p>
        </p:txBody>
      </p:sp>
      <p:sp>
        <p:nvSpPr>
          <p:cNvPr id="9" name="Text 7"/>
          <p:cNvSpPr/>
          <p:nvPr/>
        </p:nvSpPr>
        <p:spPr>
          <a:xfrm>
            <a:off x="1975009" y="5889546"/>
            <a:ext cx="11334036" cy="653653"/>
          </a:xfrm>
          <a:prstGeom prst="rect">
            <a:avLst/>
          </a:prstGeom>
          <a:noFill/>
          <a:ln/>
        </p:spPr>
        <p:txBody>
          <a:bodyPr wrap="square" lIns="0" tIns="0" rIns="0" bIns="0" rtlCol="0" anchor="t"/>
          <a:lstStyle/>
          <a:p>
            <a:pPr marL="685800" lvl="1" indent="-342900" algn="l">
              <a:lnSpc>
                <a:spcPts val="2550"/>
              </a:lnSpc>
              <a:buSzPct val="100000"/>
              <a:buChar char="•"/>
            </a:pPr>
            <a:r>
              <a:rPr lang="en-US" sz="1600" b="1" dirty="0">
                <a:solidFill>
                  <a:srgbClr val="DAD8E9"/>
                </a:solidFill>
                <a:latin typeface="Mukta Light" pitchFamily="34" charset="0"/>
                <a:ea typeface="Mukta Light" pitchFamily="34" charset="-122"/>
                <a:cs typeface="Mukta Light" pitchFamily="34" charset="-120"/>
              </a:rPr>
              <a:t>Tạo dữ liệu:</a:t>
            </a:r>
            <a:r>
              <a:rPr lang="en-US" sz="1600" dirty="0">
                <a:solidFill>
                  <a:srgbClr val="DAD8E9"/>
                </a:solidFill>
                <a:latin typeface="Mukta Light" pitchFamily="34" charset="0"/>
                <a:ea typeface="Mukta Light" pitchFamily="34" charset="-122"/>
                <a:cs typeface="Mukta Light" pitchFamily="34" charset="-120"/>
              </a:rPr>
              <a:t> Trong trường hợp thiếu dữ liệu nhãn, có thể tạo thêm dữ liệu dựa trên các kỹ thuật như LinkedIn và Facebook áp dụng cho các hệ thống đề xuất.</a:t>
            </a:r>
            <a:endParaRPr lang="en-US" sz="1600" dirty="0"/>
          </a:p>
        </p:txBody>
      </p:sp>
      <p:sp>
        <p:nvSpPr>
          <p:cNvPr id="10" name="Text 8"/>
          <p:cNvSpPr/>
          <p:nvPr/>
        </p:nvSpPr>
        <p:spPr>
          <a:xfrm>
            <a:off x="1975009" y="6614636"/>
            <a:ext cx="11334036" cy="326827"/>
          </a:xfrm>
          <a:prstGeom prst="rect">
            <a:avLst/>
          </a:prstGeom>
          <a:noFill/>
          <a:ln/>
        </p:spPr>
        <p:txBody>
          <a:bodyPr wrap="none" lIns="0" tIns="0" rIns="0" bIns="0" rtlCol="0" anchor="t"/>
          <a:lstStyle/>
          <a:p>
            <a:pPr marL="685800" lvl="1" indent="-342900" algn="l">
              <a:lnSpc>
                <a:spcPts val="2550"/>
              </a:lnSpc>
              <a:buSzPct val="100000"/>
              <a:buChar char="•"/>
            </a:pPr>
            <a:r>
              <a:rPr lang="en-US" sz="1600" b="1" dirty="0">
                <a:solidFill>
                  <a:srgbClr val="DAD8E9"/>
                </a:solidFill>
                <a:latin typeface="Mukta Light" pitchFamily="34" charset="0"/>
                <a:ea typeface="Mukta Light" pitchFamily="34" charset="-122"/>
                <a:cs typeface="Mukta Light" pitchFamily="34" charset="-120"/>
              </a:rPr>
              <a:t>Chia dữ liệu huấn luyện/kiểm tra:</a:t>
            </a:r>
            <a:r>
              <a:rPr lang="en-US" sz="1600" dirty="0">
                <a:solidFill>
                  <a:srgbClr val="DAD8E9"/>
                </a:solidFill>
                <a:latin typeface="Mukta Light" pitchFamily="34" charset="0"/>
                <a:ea typeface="Mukta Light" pitchFamily="34" charset="-122"/>
                <a:cs typeface="Mukta Light" pitchFamily="34" charset="-120"/>
              </a:rPr>
              <a:t> Chia dữ liệu theo thời gian là điều cần thiết đối với các bài toán dự báo.</a:t>
            </a:r>
            <a:endParaRPr lang="en-US" sz="1600" dirty="0"/>
          </a:p>
        </p:txBody>
      </p:sp>
      <p:sp>
        <p:nvSpPr>
          <p:cNvPr id="11" name="Text 9"/>
          <p:cNvSpPr/>
          <p:nvPr/>
        </p:nvSpPr>
        <p:spPr>
          <a:xfrm>
            <a:off x="1975009" y="7012900"/>
            <a:ext cx="11334036" cy="653653"/>
          </a:xfrm>
          <a:prstGeom prst="rect">
            <a:avLst/>
          </a:prstGeom>
          <a:noFill/>
          <a:ln/>
        </p:spPr>
        <p:txBody>
          <a:bodyPr wrap="square" lIns="0" tIns="0" rIns="0" bIns="0" rtlCol="0" anchor="t"/>
          <a:lstStyle/>
          <a:p>
            <a:pPr marL="685800" lvl="1" indent="-342900" algn="l">
              <a:lnSpc>
                <a:spcPts val="2550"/>
              </a:lnSpc>
              <a:buSzPct val="100000"/>
              <a:buChar char="•"/>
            </a:pPr>
            <a:r>
              <a:rPr lang="en-US" sz="1600" b="1" dirty="0">
                <a:solidFill>
                  <a:srgbClr val="DAD8E9"/>
                </a:solidFill>
                <a:latin typeface="Mukta Light" pitchFamily="34" charset="0"/>
                <a:ea typeface="Mukta Light" pitchFamily="34" charset="-122"/>
                <a:cs typeface="Mukta Light" pitchFamily="34" charset="-120"/>
              </a:rPr>
              <a:t>Huấn luyện lại mô hình:</a:t>
            </a:r>
            <a:r>
              <a:rPr lang="en-US" sz="1600" dirty="0">
                <a:solidFill>
                  <a:srgbClr val="DAD8E9"/>
                </a:solidFill>
                <a:latin typeface="Mukta Light" pitchFamily="34" charset="0"/>
                <a:ea typeface="Mukta Light" pitchFamily="34" charset="-122"/>
                <a:cs typeface="Mukta Light" pitchFamily="34" charset="-120"/>
              </a:rPr>
              <a:t> Các kỹ thuật huấn luyện lại như huấn luyện từ đầu, huấn luyện từng phần và huấn luyện khởi động nóng giúp mô hình thích nghi với dữ liệu mới.</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1321356" y="1386126"/>
            <a:ext cx="11987689" cy="1371600"/>
          </a:xfrm>
          <a:prstGeom prst="rect">
            <a:avLst/>
          </a:prstGeom>
          <a:noFill/>
          <a:ln/>
        </p:spPr>
        <p:txBody>
          <a:bodyPr wrap="square" lIns="0" tIns="0" rIns="0" bIns="0" rtlCol="0" anchor="t"/>
          <a:lstStyle/>
          <a:p>
            <a:pPr marL="0" indent="0">
              <a:lnSpc>
                <a:spcPts val="5400"/>
              </a:lnSpc>
              <a:buNone/>
            </a:pPr>
            <a:r>
              <a:rPr lang="en-US" sz="4300" b="1" dirty="0">
                <a:solidFill>
                  <a:srgbClr val="C6BFEE"/>
                </a:solidFill>
                <a:latin typeface="Prompt Medium" pitchFamily="34" charset="0"/>
                <a:ea typeface="Prompt Medium" pitchFamily="34" charset="-122"/>
                <a:cs typeface="Prompt Medium" pitchFamily="34" charset="-120"/>
              </a:rPr>
              <a:t>2. Xử lý mất cân bằng lớp (Handling Imbalance Class Distribution):</a:t>
            </a:r>
            <a:endParaRPr lang="en-US" sz="4300" dirty="0"/>
          </a:p>
        </p:txBody>
      </p:sp>
      <p:sp>
        <p:nvSpPr>
          <p:cNvPr id="3" name="Text 1"/>
          <p:cNvSpPr/>
          <p:nvPr/>
        </p:nvSpPr>
        <p:spPr>
          <a:xfrm>
            <a:off x="1716286" y="3251478"/>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Vấn đề:</a:t>
            </a:r>
            <a:r>
              <a:rPr lang="en-US" sz="1900" dirty="0">
                <a:solidFill>
                  <a:srgbClr val="DAD8E9"/>
                </a:solidFill>
                <a:latin typeface="Mukta Light" pitchFamily="34" charset="0"/>
                <a:ea typeface="Mukta Light" pitchFamily="34" charset="-122"/>
                <a:cs typeface="Mukta Light" pitchFamily="34" charset="-120"/>
              </a:rPr>
              <a:t> Mất cân bằng lớp là hiện tượng khi một lớp chiếm số lượng ít hơn so với các lớp khác, dẫn đến mô hình có xu hướng ưu tiên lớp đa số, ảnh hưởng đến hiệu suất.</a:t>
            </a:r>
            <a:endParaRPr lang="en-US" sz="1900" dirty="0"/>
          </a:p>
        </p:txBody>
      </p:sp>
      <p:sp>
        <p:nvSpPr>
          <p:cNvPr id="4" name="Text 2"/>
          <p:cNvSpPr/>
          <p:nvPr/>
        </p:nvSpPr>
        <p:spPr>
          <a:xfrm>
            <a:off x="1716286" y="4127897"/>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Ảnh hưởng:</a:t>
            </a:r>
            <a:r>
              <a:rPr lang="en-US" sz="1900" dirty="0">
                <a:solidFill>
                  <a:srgbClr val="DAD8E9"/>
                </a:solidFill>
                <a:latin typeface="Mukta Light" pitchFamily="34" charset="0"/>
                <a:ea typeface="Mukta Light" pitchFamily="34" charset="-122"/>
                <a:cs typeface="Mukta Light" pitchFamily="34" charset="-120"/>
              </a:rPr>
              <a:t> Mô hình có thể bị thiên vị về các mẫu âm tính, đặc biệt trong các bài toán như phát hiện gian lận hoặc dự đoán nhấp chuột.</a:t>
            </a:r>
            <a:endParaRPr lang="en-US" sz="1900" dirty="0"/>
          </a:p>
        </p:txBody>
      </p:sp>
      <p:sp>
        <p:nvSpPr>
          <p:cNvPr id="5" name="Text 3"/>
          <p:cNvSpPr/>
          <p:nvPr/>
        </p:nvSpPr>
        <p:spPr>
          <a:xfrm>
            <a:off x="1716286" y="5004316"/>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Giải pháp:</a:t>
            </a:r>
            <a:endParaRPr lang="en-US" sz="1900" dirty="0"/>
          </a:p>
        </p:txBody>
      </p:sp>
      <p:sp>
        <p:nvSpPr>
          <p:cNvPr id="6" name="Text 4"/>
          <p:cNvSpPr/>
          <p:nvPr/>
        </p:nvSpPr>
        <p:spPr>
          <a:xfrm>
            <a:off x="2111335" y="5485686"/>
            <a:ext cx="11197709" cy="395049"/>
          </a:xfrm>
          <a:prstGeom prst="rect">
            <a:avLst/>
          </a:prstGeom>
          <a:noFill/>
          <a:ln/>
        </p:spPr>
        <p:txBody>
          <a:bodyPr wrap="none" lIns="0" tIns="0" rIns="0" bIns="0" rtlCol="0" anchor="t"/>
          <a:lstStyle/>
          <a:p>
            <a:pPr marL="685800" lvl="1"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Lấy mẫu quá mức:</a:t>
            </a:r>
            <a:r>
              <a:rPr lang="en-US" sz="1900" dirty="0">
                <a:solidFill>
                  <a:srgbClr val="DAD8E9"/>
                </a:solidFill>
                <a:latin typeface="Mukta Light" pitchFamily="34" charset="0"/>
                <a:ea typeface="Mukta Light" pitchFamily="34" charset="-122"/>
                <a:cs typeface="Mukta Light" pitchFamily="34" charset="-120"/>
              </a:rPr>
              <a:t> Sao chép các mẫu dương tính nhiều lần để cân bằng với lớp âm tính.</a:t>
            </a:r>
            <a:endParaRPr lang="en-US" sz="1900" dirty="0"/>
          </a:p>
        </p:txBody>
      </p:sp>
      <p:sp>
        <p:nvSpPr>
          <p:cNvPr id="7" name="Text 5"/>
          <p:cNvSpPr/>
          <p:nvPr/>
        </p:nvSpPr>
        <p:spPr>
          <a:xfrm>
            <a:off x="2111335" y="5967055"/>
            <a:ext cx="11197709" cy="395049"/>
          </a:xfrm>
          <a:prstGeom prst="rect">
            <a:avLst/>
          </a:prstGeom>
          <a:noFill/>
          <a:ln/>
        </p:spPr>
        <p:txBody>
          <a:bodyPr wrap="none" lIns="0" tIns="0" rIns="0" bIns="0" rtlCol="0" anchor="t"/>
          <a:lstStyle/>
          <a:p>
            <a:pPr marL="685800" lvl="1"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Lấy mẫu thiếu mức:</a:t>
            </a:r>
            <a:r>
              <a:rPr lang="en-US" sz="1900" dirty="0">
                <a:solidFill>
                  <a:srgbClr val="DAD8E9"/>
                </a:solidFill>
                <a:latin typeface="Mukta Light" pitchFamily="34" charset="0"/>
                <a:ea typeface="Mukta Light" pitchFamily="34" charset="-122"/>
                <a:cs typeface="Mukta Light" pitchFamily="34" charset="-120"/>
              </a:rPr>
              <a:t> Loại bỏ ngẫu nhiên một số mẫu từ lớp âm tính để giảm sự mất cân bằng.</a:t>
            </a:r>
            <a:endParaRPr lang="en-US" sz="1900" dirty="0"/>
          </a:p>
        </p:txBody>
      </p:sp>
      <p:sp>
        <p:nvSpPr>
          <p:cNvPr id="8" name="Text 6"/>
          <p:cNvSpPr/>
          <p:nvPr/>
        </p:nvSpPr>
        <p:spPr>
          <a:xfrm>
            <a:off x="2111335" y="6448425"/>
            <a:ext cx="11197709" cy="395049"/>
          </a:xfrm>
          <a:prstGeom prst="rect">
            <a:avLst/>
          </a:prstGeom>
          <a:noFill/>
          <a:ln/>
        </p:spPr>
        <p:txBody>
          <a:bodyPr wrap="none" lIns="0" tIns="0" rIns="0" bIns="0" rtlCol="0" anchor="t"/>
          <a:lstStyle/>
          <a:p>
            <a:pPr marL="685800" lvl="1"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Gán trọng số:</a:t>
            </a:r>
            <a:r>
              <a:rPr lang="en-US" sz="1900" dirty="0">
                <a:solidFill>
                  <a:srgbClr val="DAD8E9"/>
                </a:solidFill>
                <a:latin typeface="Mukta Light" pitchFamily="34" charset="0"/>
                <a:ea typeface="Mukta Light" pitchFamily="34" charset="-122"/>
                <a:cs typeface="Mukta Light" pitchFamily="34" charset="-120"/>
              </a:rPr>
              <a:t> Tăng trọng số cho các mẫu dương tính trong hàm mất mát để bù đắp cho sự mất cân bằng.</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1321356" y="991076"/>
            <a:ext cx="11987689" cy="1371600"/>
          </a:xfrm>
          <a:prstGeom prst="rect">
            <a:avLst/>
          </a:prstGeom>
          <a:noFill/>
          <a:ln/>
        </p:spPr>
        <p:txBody>
          <a:bodyPr wrap="square" lIns="0" tIns="0" rIns="0" bIns="0" rtlCol="0" anchor="t"/>
          <a:lstStyle/>
          <a:p>
            <a:pPr marL="0" indent="0">
              <a:lnSpc>
                <a:spcPts val="5400"/>
              </a:lnSpc>
              <a:buNone/>
            </a:pPr>
            <a:r>
              <a:rPr lang="en-US" sz="4300" b="1" dirty="0">
                <a:solidFill>
                  <a:srgbClr val="C6BFEE"/>
                </a:solidFill>
                <a:latin typeface="Prompt Medium" pitchFamily="34" charset="0"/>
                <a:ea typeface="Prompt Medium" pitchFamily="34" charset="-122"/>
                <a:cs typeface="Prompt Medium" pitchFamily="34" charset="-120"/>
              </a:rPr>
              <a:t>3. Chiến lược tạo dữ liệu (Data Generation Strategy):</a:t>
            </a:r>
            <a:endParaRPr lang="en-US" sz="4300" dirty="0"/>
          </a:p>
        </p:txBody>
      </p:sp>
      <p:sp>
        <p:nvSpPr>
          <p:cNvPr id="3" name="Text 1"/>
          <p:cNvSpPr/>
          <p:nvPr/>
        </p:nvSpPr>
        <p:spPr>
          <a:xfrm>
            <a:off x="1716286" y="2856428"/>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Vấn đề:</a:t>
            </a:r>
            <a:r>
              <a:rPr lang="en-US" sz="1900" dirty="0">
                <a:solidFill>
                  <a:srgbClr val="DAD8E9"/>
                </a:solidFill>
                <a:latin typeface="Mukta Light" pitchFamily="34" charset="0"/>
                <a:ea typeface="Mukta Light" pitchFamily="34" charset="-122"/>
                <a:cs typeface="Mukta Light" pitchFamily="34" charset="-120"/>
              </a:rPr>
              <a:t> Khó khăn trong việc thu thập dữ liệu nhãn chất lượng, đặc biệt là với các bài toán học có giám sát.</a:t>
            </a:r>
            <a:endParaRPr lang="en-US" sz="1900" dirty="0"/>
          </a:p>
        </p:txBody>
      </p:sp>
      <p:sp>
        <p:nvSpPr>
          <p:cNvPr id="4" name="Text 2"/>
          <p:cNvSpPr/>
          <p:nvPr/>
        </p:nvSpPr>
        <p:spPr>
          <a:xfrm>
            <a:off x="1716286" y="3337798"/>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Giải pháp:</a:t>
            </a:r>
            <a:r>
              <a:rPr lang="en-US" sz="1900" dirty="0">
                <a:solidFill>
                  <a:srgbClr val="DAD8E9"/>
                </a:solidFill>
                <a:latin typeface="Mukta Light" pitchFamily="34" charset="0"/>
                <a:ea typeface="Mukta Light" pitchFamily="34" charset="-122"/>
                <a:cs typeface="Mukta Light" pitchFamily="34" charset="-120"/>
              </a:rPr>
              <a:t> Các công ty như LinkedIn và Facebook tạo dữ liệu dựa trên thông tin người dùng và các hành vi tương tác, như thứ tự thời gian hoặc lượt thích.</a:t>
            </a:r>
            <a:endParaRPr lang="en-US" sz="1900" dirty="0"/>
          </a:p>
        </p:txBody>
      </p:sp>
      <p:sp>
        <p:nvSpPr>
          <p:cNvPr id="5" name="Text 3"/>
          <p:cNvSpPr/>
          <p:nvPr/>
        </p:nvSpPr>
        <p:spPr>
          <a:xfrm>
            <a:off x="1716286" y="4214217"/>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Ví dụ chi tiết:</a:t>
            </a:r>
            <a:endParaRPr lang="en-US" sz="1900" dirty="0"/>
          </a:p>
        </p:txBody>
      </p:sp>
      <p:sp>
        <p:nvSpPr>
          <p:cNvPr id="6" name="Text 4"/>
          <p:cNvSpPr/>
          <p:nvPr/>
        </p:nvSpPr>
        <p:spPr>
          <a:xfrm>
            <a:off x="2111335" y="4695587"/>
            <a:ext cx="11197709" cy="790099"/>
          </a:xfrm>
          <a:prstGeom prst="rect">
            <a:avLst/>
          </a:prstGeom>
          <a:noFill/>
          <a:ln/>
        </p:spPr>
        <p:txBody>
          <a:bodyPr wrap="square" lIns="0" tIns="0" rIns="0" bIns="0" rtlCol="0" anchor="t"/>
          <a:lstStyle/>
          <a:p>
            <a:pPr marL="685800" lvl="1"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LinkedIn Course Recommendation:</a:t>
            </a:r>
            <a:r>
              <a:rPr lang="en-US" sz="1900" dirty="0">
                <a:solidFill>
                  <a:srgbClr val="DAD8E9"/>
                </a:solidFill>
                <a:latin typeface="Mukta Light" pitchFamily="34" charset="0"/>
                <a:ea typeface="Mukta Light" pitchFamily="34" charset="-122"/>
                <a:cs typeface="Mukta Light" pitchFamily="34" charset="-120"/>
              </a:rPr>
              <a:t> Sử dụng dữ liệu kỹ năng của người dùng và khóa học để xây dựng mô hình đề xuất.</a:t>
            </a:r>
            <a:endParaRPr lang="en-US" sz="1900" dirty="0"/>
          </a:p>
        </p:txBody>
      </p:sp>
      <p:sp>
        <p:nvSpPr>
          <p:cNvPr id="7" name="Text 5"/>
          <p:cNvSpPr/>
          <p:nvPr/>
        </p:nvSpPr>
        <p:spPr>
          <a:xfrm>
            <a:off x="2111335" y="5572006"/>
            <a:ext cx="11197709" cy="790099"/>
          </a:xfrm>
          <a:prstGeom prst="rect">
            <a:avLst/>
          </a:prstGeom>
          <a:noFill/>
          <a:ln/>
        </p:spPr>
        <p:txBody>
          <a:bodyPr wrap="square" lIns="0" tIns="0" rIns="0" bIns="0" rtlCol="0" anchor="t"/>
          <a:lstStyle/>
          <a:p>
            <a:pPr marL="685800" lvl="1"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Vấn đề khởi động nguội:</a:t>
            </a:r>
            <a:r>
              <a:rPr lang="en-US" sz="1900" dirty="0">
                <a:solidFill>
                  <a:srgbClr val="DAD8E9"/>
                </a:solidFill>
                <a:latin typeface="Mukta Light" pitchFamily="34" charset="0"/>
                <a:ea typeface="Mukta Light" pitchFamily="34" charset="-122"/>
                <a:cs typeface="Mukta Light" pitchFamily="34" charset="-120"/>
              </a:rPr>
              <a:t> Thiếu dữ liệu tương tác ban đầu là một thách thức, có thể giải quyết bằng khảo sát người dùng hoặc dựa vào thông tin hồ sơ.</a:t>
            </a:r>
            <a:endParaRPr lang="en-US" sz="1900" dirty="0"/>
          </a:p>
        </p:txBody>
      </p:sp>
      <p:sp>
        <p:nvSpPr>
          <p:cNvPr id="8" name="Text 6"/>
          <p:cNvSpPr/>
          <p:nvPr/>
        </p:nvSpPr>
        <p:spPr>
          <a:xfrm>
            <a:off x="2111335" y="6448425"/>
            <a:ext cx="11197709" cy="790099"/>
          </a:xfrm>
          <a:prstGeom prst="rect">
            <a:avLst/>
          </a:prstGeom>
          <a:noFill/>
          <a:ln/>
        </p:spPr>
        <p:txBody>
          <a:bodyPr wrap="square" lIns="0" tIns="0" rIns="0" bIns="0" rtlCol="0" anchor="t"/>
          <a:lstStyle/>
          <a:p>
            <a:pPr marL="685800" lvl="1"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Mô hình dựa trên kỹ năng:</a:t>
            </a:r>
            <a:r>
              <a:rPr lang="en-US" sz="1900" dirty="0">
                <a:solidFill>
                  <a:srgbClr val="DAD8E9"/>
                </a:solidFill>
                <a:latin typeface="Mukta Light" pitchFamily="34" charset="0"/>
                <a:ea typeface="Mukta Light" pitchFamily="34" charset="-122"/>
                <a:cs typeface="Mukta Light" pitchFamily="34" charset="-120"/>
              </a:rPr>
              <a:t> Kết hợp dữ liệu từ các kỹ năng người dùng và khóa học để tối ưu hóa hệ thống đề xuất.</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1321356" y="2108121"/>
            <a:ext cx="11987689" cy="1371600"/>
          </a:xfrm>
          <a:prstGeom prst="rect">
            <a:avLst/>
          </a:prstGeom>
          <a:noFill/>
          <a:ln/>
        </p:spPr>
        <p:txBody>
          <a:bodyPr wrap="square" lIns="0" tIns="0" rIns="0" bIns="0" rtlCol="0" anchor="t"/>
          <a:lstStyle/>
          <a:p>
            <a:pPr marL="0" indent="0">
              <a:lnSpc>
                <a:spcPts val="5400"/>
              </a:lnSpc>
              <a:buNone/>
            </a:pPr>
            <a:r>
              <a:rPr lang="en-US" sz="4300" b="1" dirty="0">
                <a:solidFill>
                  <a:srgbClr val="C6BFEE"/>
                </a:solidFill>
                <a:latin typeface="Prompt Medium" pitchFamily="34" charset="0"/>
                <a:ea typeface="Prompt Medium" pitchFamily="34" charset="-122"/>
                <a:cs typeface="Prompt Medium" pitchFamily="34" charset="-120"/>
              </a:rPr>
              <a:t>4. Chia dữ liệu huấn luyện/kiểm tra (How to Split Train/Test Data):</a:t>
            </a:r>
            <a:endParaRPr lang="en-US" sz="4300" dirty="0"/>
          </a:p>
        </p:txBody>
      </p:sp>
      <p:sp>
        <p:nvSpPr>
          <p:cNvPr id="3" name="Text 1"/>
          <p:cNvSpPr/>
          <p:nvPr/>
        </p:nvSpPr>
        <p:spPr>
          <a:xfrm>
            <a:off x="1716286" y="3973473"/>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Tầm quan trọng:</a:t>
            </a:r>
            <a:r>
              <a:rPr lang="en-US" sz="1900" dirty="0">
                <a:solidFill>
                  <a:srgbClr val="DAD8E9"/>
                </a:solidFill>
                <a:latin typeface="Mukta Light" pitchFamily="34" charset="0"/>
                <a:ea typeface="Mukta Light" pitchFamily="34" charset="-122"/>
                <a:cs typeface="Mukta Light" pitchFamily="34" charset="-120"/>
              </a:rPr>
              <a:t> Chia dữ liệu đúng cách giúp đảm bảo mô hình không bị học quá mức hoặc học sai cách.</a:t>
            </a:r>
            <a:endParaRPr lang="en-US" sz="1900" dirty="0"/>
          </a:p>
        </p:txBody>
      </p:sp>
      <p:sp>
        <p:nvSpPr>
          <p:cNvPr id="4" name="Text 2"/>
          <p:cNvSpPr/>
          <p:nvPr/>
        </p:nvSpPr>
        <p:spPr>
          <a:xfrm>
            <a:off x="1716286" y="4454843"/>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Bài toán dự báo:</a:t>
            </a:r>
            <a:r>
              <a:rPr lang="en-US" sz="1900" dirty="0">
                <a:solidFill>
                  <a:srgbClr val="DAD8E9"/>
                </a:solidFill>
                <a:latin typeface="Mukta Light" pitchFamily="34" charset="0"/>
                <a:ea typeface="Mukta Light" pitchFamily="34" charset="-122"/>
                <a:cs typeface="Mukta Light" pitchFamily="34" charset="-120"/>
              </a:rPr>
              <a:t> Cần chia dữ liệu theo thứ tự thời gian để đảm bảo tính hợp lý, không dùng dữ liệu tương lai để huấn luyện mô hình.</a:t>
            </a:r>
            <a:endParaRPr lang="en-US" sz="1900" dirty="0"/>
          </a:p>
        </p:txBody>
      </p:sp>
      <p:sp>
        <p:nvSpPr>
          <p:cNvPr id="5" name="Text 3"/>
          <p:cNvSpPr/>
          <p:nvPr/>
        </p:nvSpPr>
        <p:spPr>
          <a:xfrm>
            <a:off x="1716286" y="5331262"/>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Cửa sổ mở rộng (Expanding Window):</a:t>
            </a:r>
            <a:r>
              <a:rPr lang="en-US" sz="1900" dirty="0">
                <a:solidFill>
                  <a:srgbClr val="DAD8E9"/>
                </a:solidFill>
                <a:latin typeface="Mukta Light" pitchFamily="34" charset="0"/>
                <a:ea typeface="Mukta Light" pitchFamily="34" charset="-122"/>
                <a:cs typeface="Mukta Light" pitchFamily="34" charset="-120"/>
              </a:rPr>
              <a:t> Sử dụng dữ liệu từ một khoảng thời gian tăng dần để huấn luyện và kiểm tra mô hình.</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1321356" y="1188601"/>
            <a:ext cx="11987689" cy="1371600"/>
          </a:xfrm>
          <a:prstGeom prst="rect">
            <a:avLst/>
          </a:prstGeom>
          <a:noFill/>
          <a:ln/>
        </p:spPr>
        <p:txBody>
          <a:bodyPr wrap="square" lIns="0" tIns="0" rIns="0" bIns="0" rtlCol="0" anchor="t"/>
          <a:lstStyle/>
          <a:p>
            <a:pPr marL="0" indent="0">
              <a:lnSpc>
                <a:spcPts val="5400"/>
              </a:lnSpc>
              <a:buNone/>
            </a:pPr>
            <a:r>
              <a:rPr lang="en-US" sz="4300" b="1" dirty="0">
                <a:solidFill>
                  <a:srgbClr val="C6BFEE"/>
                </a:solidFill>
                <a:latin typeface="Prompt Medium" pitchFamily="34" charset="0"/>
                <a:ea typeface="Prompt Medium" pitchFamily="34" charset="-122"/>
                <a:cs typeface="Prompt Medium" pitchFamily="34" charset="-120"/>
              </a:rPr>
              <a:t>5. Yêu cầu huấn luyện lại (Retraining Requirements):</a:t>
            </a:r>
            <a:endParaRPr lang="en-US" sz="4300" dirty="0"/>
          </a:p>
        </p:txBody>
      </p:sp>
      <p:sp>
        <p:nvSpPr>
          <p:cNvPr id="3" name="Text 1"/>
          <p:cNvSpPr/>
          <p:nvPr/>
        </p:nvSpPr>
        <p:spPr>
          <a:xfrm>
            <a:off x="1716286" y="3053953"/>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Vấn đề:</a:t>
            </a:r>
            <a:r>
              <a:rPr lang="en-US" sz="1900" dirty="0">
                <a:solidFill>
                  <a:srgbClr val="DAD8E9"/>
                </a:solidFill>
                <a:latin typeface="Mukta Light" pitchFamily="34" charset="0"/>
                <a:ea typeface="Mukta Light" pitchFamily="34" charset="-122"/>
                <a:cs typeface="Mukta Light" pitchFamily="34" charset="-120"/>
              </a:rPr>
              <a:t> Dữ liệu thay đổi theo thời gian, dẫn đến mô hình bị lỗi thời. Do đó, cần tái huấn luyện mô hình để bắt kịp xu hướng mới.</a:t>
            </a:r>
            <a:endParaRPr lang="en-US" sz="1900" dirty="0"/>
          </a:p>
        </p:txBody>
      </p:sp>
      <p:sp>
        <p:nvSpPr>
          <p:cNvPr id="4" name="Text 2"/>
          <p:cNvSpPr/>
          <p:nvPr/>
        </p:nvSpPr>
        <p:spPr>
          <a:xfrm>
            <a:off x="1716286" y="3930372"/>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Tần suất huấn luyện lại:</a:t>
            </a:r>
            <a:r>
              <a:rPr lang="en-US" sz="1900" dirty="0">
                <a:solidFill>
                  <a:srgbClr val="DAD8E9"/>
                </a:solidFill>
                <a:latin typeface="Mukta Light" pitchFamily="34" charset="0"/>
                <a:ea typeface="Mukta Light" pitchFamily="34" charset="-122"/>
                <a:cs typeface="Mukta Light" pitchFamily="34" charset="-120"/>
              </a:rPr>
              <a:t> Tần suất huấn luyện lại phụ thuộc vào tốc độ thay đổi của dữ liệu và chi phí tính toán. Cần cân bằng giữa độ phức tạp của mô hình và chi phí huấn luyện.</a:t>
            </a:r>
            <a:endParaRPr lang="en-US" sz="1900" dirty="0"/>
          </a:p>
        </p:txBody>
      </p:sp>
      <p:sp>
        <p:nvSpPr>
          <p:cNvPr id="5" name="Text 3"/>
          <p:cNvSpPr/>
          <p:nvPr/>
        </p:nvSpPr>
        <p:spPr>
          <a:xfrm>
            <a:off x="1716286" y="4806791"/>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Các cấp độ huấn luyện lại:</a:t>
            </a:r>
            <a:endParaRPr lang="en-US" sz="1900" dirty="0"/>
          </a:p>
        </p:txBody>
      </p:sp>
      <p:sp>
        <p:nvSpPr>
          <p:cNvPr id="6" name="Text 4"/>
          <p:cNvSpPr/>
          <p:nvPr/>
        </p:nvSpPr>
        <p:spPr>
          <a:xfrm>
            <a:off x="2111335" y="5288161"/>
            <a:ext cx="11197709" cy="395049"/>
          </a:xfrm>
          <a:prstGeom prst="rect">
            <a:avLst/>
          </a:prstGeom>
          <a:noFill/>
          <a:ln/>
        </p:spPr>
        <p:txBody>
          <a:bodyPr wrap="none" lIns="0" tIns="0" rIns="0" bIns="0" rtlCol="0" anchor="t"/>
          <a:lstStyle/>
          <a:p>
            <a:pPr marL="685800" lvl="1"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Huấn luyện lại ngoại tuyến:</a:t>
            </a:r>
            <a:r>
              <a:rPr lang="en-US" sz="1900" dirty="0">
                <a:solidFill>
                  <a:srgbClr val="DAD8E9"/>
                </a:solidFill>
                <a:latin typeface="Mukta Light" pitchFamily="34" charset="0"/>
                <a:ea typeface="Mukta Light" pitchFamily="34" charset="-122"/>
                <a:cs typeface="Mukta Light" pitchFamily="34" charset="-120"/>
              </a:rPr>
              <a:t> Theo lịch trình cố định.</a:t>
            </a:r>
            <a:endParaRPr lang="en-US" sz="1900" dirty="0"/>
          </a:p>
        </p:txBody>
      </p:sp>
      <p:sp>
        <p:nvSpPr>
          <p:cNvPr id="7" name="Text 5"/>
          <p:cNvSpPr/>
          <p:nvPr/>
        </p:nvSpPr>
        <p:spPr>
          <a:xfrm>
            <a:off x="2111335" y="5769531"/>
            <a:ext cx="11197709" cy="395049"/>
          </a:xfrm>
          <a:prstGeom prst="rect">
            <a:avLst/>
          </a:prstGeom>
          <a:noFill/>
          <a:ln/>
        </p:spPr>
        <p:txBody>
          <a:bodyPr wrap="none" lIns="0" tIns="0" rIns="0" bIns="0" rtlCol="0" anchor="t"/>
          <a:lstStyle/>
          <a:p>
            <a:pPr marL="685800" lvl="1"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Huấn luyện lại trực tuyến:</a:t>
            </a:r>
            <a:r>
              <a:rPr lang="en-US" sz="1900" dirty="0">
                <a:solidFill>
                  <a:srgbClr val="DAD8E9"/>
                </a:solidFill>
                <a:latin typeface="Mukta Light" pitchFamily="34" charset="0"/>
                <a:ea typeface="Mukta Light" pitchFamily="34" charset="-122"/>
                <a:cs typeface="Mukta Light" pitchFamily="34" charset="-120"/>
              </a:rPr>
              <a:t> Liên tục cập nhật mô hình dựa trên dữ liệu mới.</a:t>
            </a:r>
            <a:endParaRPr lang="en-US" sz="1900" dirty="0"/>
          </a:p>
        </p:txBody>
      </p:sp>
      <p:sp>
        <p:nvSpPr>
          <p:cNvPr id="8" name="Text 6"/>
          <p:cNvSpPr/>
          <p:nvPr/>
        </p:nvSpPr>
        <p:spPr>
          <a:xfrm>
            <a:off x="2111335" y="6250900"/>
            <a:ext cx="11197709" cy="790099"/>
          </a:xfrm>
          <a:prstGeom prst="rect">
            <a:avLst/>
          </a:prstGeom>
          <a:noFill/>
          <a:ln/>
        </p:spPr>
        <p:txBody>
          <a:bodyPr wrap="square" lIns="0" tIns="0" rIns="0" bIns="0" rtlCol="0" anchor="t"/>
          <a:lstStyle/>
          <a:p>
            <a:pPr marL="685800" lvl="1"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Huấn luyện lại khởi động nóng:</a:t>
            </a:r>
            <a:r>
              <a:rPr lang="en-US" sz="1900" dirty="0">
                <a:solidFill>
                  <a:srgbClr val="DAD8E9"/>
                </a:solidFill>
                <a:latin typeface="Mukta Light" pitchFamily="34" charset="0"/>
                <a:ea typeface="Mukta Light" pitchFamily="34" charset="-122"/>
                <a:cs typeface="Mukta Light" pitchFamily="34" charset="-120"/>
              </a:rPr>
              <a:t> Sử dụng trọng số của mô hình cũ để khởi tạo quá trình huấn luyện lại một phần mô hình.</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321356" y="1700808"/>
            <a:ext cx="7688104"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Giới Thiệu Thành Viên Nhóm</a:t>
            </a:r>
            <a:endParaRPr lang="en-US" sz="4300" dirty="0"/>
          </a:p>
        </p:txBody>
      </p:sp>
      <p:sp>
        <p:nvSpPr>
          <p:cNvPr id="3" name="Text 1"/>
          <p:cNvSpPr/>
          <p:nvPr/>
        </p:nvSpPr>
        <p:spPr>
          <a:xfrm>
            <a:off x="1321356" y="3003709"/>
            <a:ext cx="3593902" cy="685800"/>
          </a:xfrm>
          <a:prstGeom prst="rect">
            <a:avLst/>
          </a:prstGeom>
          <a:noFill/>
          <a:ln/>
        </p:spPr>
        <p:txBody>
          <a:bodyPr wrap="squar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Trưởng Nhóm - Trần Thanh Phương</a:t>
            </a:r>
            <a:endParaRPr lang="en-US" sz="2150" dirty="0"/>
          </a:p>
        </p:txBody>
      </p:sp>
      <p:sp>
        <p:nvSpPr>
          <p:cNvPr id="4" name="Text 2"/>
          <p:cNvSpPr/>
          <p:nvPr/>
        </p:nvSpPr>
        <p:spPr>
          <a:xfrm>
            <a:off x="1321356" y="3936325"/>
            <a:ext cx="3593902" cy="1975247"/>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Với hơn 5 năm kinh nghiệm trong lĩnh vực thiết kế và phân tích dữ liệu, Trần Thanh Phương sẽ đóng vai trò lãnh đạo và điều phối hoạt động của nhóm.</a:t>
            </a:r>
            <a:endParaRPr lang="en-US" sz="1900" dirty="0"/>
          </a:p>
        </p:txBody>
      </p:sp>
      <p:sp>
        <p:nvSpPr>
          <p:cNvPr id="5" name="Text 3"/>
          <p:cNvSpPr/>
          <p:nvPr/>
        </p:nvSpPr>
        <p:spPr>
          <a:xfrm>
            <a:off x="5525095" y="3003709"/>
            <a:ext cx="3593902" cy="685800"/>
          </a:xfrm>
          <a:prstGeom prst="rect">
            <a:avLst/>
          </a:prstGeom>
          <a:noFill/>
          <a:ln/>
        </p:spPr>
        <p:txBody>
          <a:bodyPr wrap="squar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Chuyên Gia Phân Tích - Hồ Văn Quyến</a:t>
            </a:r>
            <a:endParaRPr lang="en-US" sz="2150" dirty="0"/>
          </a:p>
        </p:txBody>
      </p:sp>
      <p:sp>
        <p:nvSpPr>
          <p:cNvPr id="6" name="Text 4"/>
          <p:cNvSpPr/>
          <p:nvPr/>
        </p:nvSpPr>
        <p:spPr>
          <a:xfrm>
            <a:off x="5525095" y="3936325"/>
            <a:ext cx="3593902" cy="1975247"/>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Hồ Văn Quyến là chuyên gia phân tích dữ liệu với chuyên môn sâu về xử lý dữ liệu lớn và học máy. Cô sẽ chịu trách nhiệm về phân tích và xây dựng mô hình.</a:t>
            </a:r>
            <a:endParaRPr lang="en-US" sz="1900" dirty="0"/>
          </a:p>
        </p:txBody>
      </p:sp>
      <p:sp>
        <p:nvSpPr>
          <p:cNvPr id="7" name="Text 5"/>
          <p:cNvSpPr/>
          <p:nvPr/>
        </p:nvSpPr>
        <p:spPr>
          <a:xfrm>
            <a:off x="9728835" y="3003709"/>
            <a:ext cx="3593902" cy="685800"/>
          </a:xfrm>
          <a:prstGeom prst="rect">
            <a:avLst/>
          </a:prstGeom>
          <a:noFill/>
          <a:ln/>
        </p:spPr>
        <p:txBody>
          <a:bodyPr wrap="squar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Chuyên Gia Thiết Kế - Nguyễn Trường Sinh</a:t>
            </a:r>
            <a:endParaRPr lang="en-US" sz="2150" dirty="0"/>
          </a:p>
        </p:txBody>
      </p:sp>
      <p:sp>
        <p:nvSpPr>
          <p:cNvPr id="8" name="Text 6"/>
          <p:cNvSpPr/>
          <p:nvPr/>
        </p:nvSpPr>
        <p:spPr>
          <a:xfrm>
            <a:off x="9728835" y="3936325"/>
            <a:ext cx="3593902" cy="2370296"/>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Nguyễn Trường Sinh là chuyên gia thiết kế với kinh nghiệm phong phú trong việc tạo ra các sản phẩm trực quan và dễ sử dụng. Anh sẽ chịu trách nhiệm về thiết kế giao diện và trải nghiệm người dùng.</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1321356" y="2210395"/>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C6BFEE"/>
                </a:solidFill>
                <a:latin typeface="Prompt Medium" pitchFamily="34" charset="0"/>
                <a:ea typeface="Prompt Medium" pitchFamily="34" charset="-122"/>
                <a:cs typeface="Prompt Medium" pitchFamily="34" charset="-120"/>
              </a:rPr>
              <a:t>Bổ sung:</a:t>
            </a:r>
            <a:endParaRPr lang="en-US" sz="4300" dirty="0"/>
          </a:p>
        </p:txBody>
      </p:sp>
      <p:sp>
        <p:nvSpPr>
          <p:cNvPr id="3" name="Text 1"/>
          <p:cNvSpPr/>
          <p:nvPr/>
        </p:nvSpPr>
        <p:spPr>
          <a:xfrm>
            <a:off x="1716286" y="3389947"/>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Xử lý dữ liệu bị thiếu:</a:t>
            </a:r>
            <a:r>
              <a:rPr lang="en-US" sz="1900" dirty="0">
                <a:solidFill>
                  <a:srgbClr val="DAD8E9"/>
                </a:solidFill>
                <a:latin typeface="Mukta Light" pitchFamily="34" charset="0"/>
                <a:ea typeface="Mukta Light" pitchFamily="34" charset="-122"/>
                <a:cs typeface="Mukta Light" pitchFamily="34" charset="-120"/>
              </a:rPr>
              <a:t> Thay thế dữ liệu thiếu bằng giá trị trung bình, hoặc dự đoán dữ liệu thiếu bằng mô hình.</a:t>
            </a:r>
            <a:endParaRPr lang="en-US" sz="1900" dirty="0"/>
          </a:p>
        </p:txBody>
      </p:sp>
      <p:sp>
        <p:nvSpPr>
          <p:cNvPr id="4" name="Text 2"/>
          <p:cNvSpPr/>
          <p:nvPr/>
        </p:nvSpPr>
        <p:spPr>
          <a:xfrm>
            <a:off x="1716286" y="3871317"/>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Kiểm tra chéo (Cross-validation):</a:t>
            </a:r>
            <a:r>
              <a:rPr lang="en-US" sz="1900" dirty="0">
                <a:solidFill>
                  <a:srgbClr val="DAD8E9"/>
                </a:solidFill>
                <a:latin typeface="Mukta Light" pitchFamily="34" charset="0"/>
                <a:ea typeface="Mukta Light" pitchFamily="34" charset="-122"/>
                <a:cs typeface="Mukta Light" pitchFamily="34" charset="-120"/>
              </a:rPr>
              <a:t> Đánh giá hiệu suất mô hình thông qua các lần chia nhỏ dữ liệu khác nhau.</a:t>
            </a:r>
            <a:endParaRPr lang="en-US" sz="1900" dirty="0"/>
          </a:p>
        </p:txBody>
      </p:sp>
      <p:sp>
        <p:nvSpPr>
          <p:cNvPr id="5" name="Text 3"/>
          <p:cNvSpPr/>
          <p:nvPr/>
        </p:nvSpPr>
        <p:spPr>
          <a:xfrm>
            <a:off x="1716286" y="4352687"/>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Tối ưu hóa siêu tham số:</a:t>
            </a:r>
            <a:r>
              <a:rPr lang="en-US" sz="1900" dirty="0">
                <a:solidFill>
                  <a:srgbClr val="DAD8E9"/>
                </a:solidFill>
                <a:latin typeface="Mukta Light" pitchFamily="34" charset="0"/>
                <a:ea typeface="Mukta Light" pitchFamily="34" charset="-122"/>
                <a:cs typeface="Mukta Light" pitchFamily="34" charset="-120"/>
              </a:rPr>
              <a:t> Sử dụng các phương pháp như tìm kiếm ngẫu nhiên hoặc tìm kiếm theo lưới để chọn siêu tham số tối ưu.</a:t>
            </a:r>
            <a:endParaRPr lang="en-US" sz="1900" dirty="0"/>
          </a:p>
        </p:txBody>
      </p:sp>
      <p:sp>
        <p:nvSpPr>
          <p:cNvPr id="6" name="Text 4"/>
          <p:cNvSpPr/>
          <p:nvPr/>
        </p:nvSpPr>
        <p:spPr>
          <a:xfrm>
            <a:off x="1716286" y="5229106"/>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Công cụ và framework:</a:t>
            </a:r>
            <a:r>
              <a:rPr lang="en-US" sz="1900" dirty="0">
                <a:solidFill>
                  <a:srgbClr val="DAD8E9"/>
                </a:solidFill>
                <a:latin typeface="Mukta Light" pitchFamily="34" charset="0"/>
                <a:ea typeface="Mukta Light" pitchFamily="34" charset="-122"/>
                <a:cs typeface="Mukta Light" pitchFamily="34" charset="-120"/>
              </a:rPr>
              <a:t> TensorFlow, PyTorch, Apache Spark và Scikit-learn là các công cụ phổ biến cho việc xây dựng training pipeline.</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1321356" y="1322903"/>
            <a:ext cx="10573464"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III. Loss Function and Metrics Evaluation</a:t>
            </a:r>
            <a:endParaRPr lang="en-US" sz="4300" dirty="0"/>
          </a:p>
        </p:txBody>
      </p:sp>
      <p:sp>
        <p:nvSpPr>
          <p:cNvPr id="3" name="Text 1"/>
          <p:cNvSpPr/>
          <p:nvPr/>
        </p:nvSpPr>
        <p:spPr>
          <a:xfrm>
            <a:off x="1321356" y="2378988"/>
            <a:ext cx="3594497" cy="342900"/>
          </a:xfrm>
          <a:prstGeom prst="rect">
            <a:avLst/>
          </a:prstGeom>
          <a:noFill/>
          <a:ln/>
        </p:spPr>
        <p:txBody>
          <a:bodyPr wrap="none" lIns="0" tIns="0" rIns="0" bIns="0" rtlCol="0" anchor="t"/>
          <a:lstStyle/>
          <a:p>
            <a:pPr marL="0" indent="0">
              <a:lnSpc>
                <a:spcPts val="2700"/>
              </a:lnSpc>
              <a:buNone/>
            </a:pPr>
            <a:r>
              <a:rPr lang="en-US" sz="2150" b="1" dirty="0">
                <a:solidFill>
                  <a:srgbClr val="C6BFEE"/>
                </a:solidFill>
                <a:latin typeface="Prompt Medium" pitchFamily="34" charset="0"/>
                <a:ea typeface="Prompt Medium" pitchFamily="34" charset="-122"/>
                <a:cs typeface="Prompt Medium" pitchFamily="34" charset="-120"/>
              </a:rPr>
              <a:t>1. Giới thiệu (Introduction):</a:t>
            </a:r>
            <a:endParaRPr lang="en-US" sz="2150" dirty="0"/>
          </a:p>
        </p:txBody>
      </p:sp>
      <p:sp>
        <p:nvSpPr>
          <p:cNvPr id="4" name="Text 2"/>
          <p:cNvSpPr/>
          <p:nvPr/>
        </p:nvSpPr>
        <p:spPr>
          <a:xfrm>
            <a:off x="1716286" y="3092172"/>
            <a:ext cx="11592758" cy="1975247"/>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Tầm quan trọng của Hàm Mất mát và Đánh giá Metrics:</a:t>
            </a:r>
            <a:r>
              <a:rPr lang="en-US" sz="1900" dirty="0">
                <a:solidFill>
                  <a:srgbClr val="DAD8E9"/>
                </a:solidFill>
                <a:latin typeface="Mukta Light" pitchFamily="34" charset="0"/>
                <a:ea typeface="Mukta Light" pitchFamily="34" charset="-122"/>
                <a:cs typeface="Mukta Light" pitchFamily="34" charset="-120"/>
              </a:rPr>
              <a:t>
Hàm mất mát là yếu tố then chốt trong quá trình huấn luyện mô hình, giúp điều chỉnh trọng số của mô hình để giảm thiểu sai số dự đoán. Metrics giúp đánh giá hiệu suất mô hình và cho biết mô hình có đang hoạt động tốt hay không. Việc lựa chọn đúng hàm mất mát và metrics không chỉ giúp tối ưu hóa mô hình mà còn cải thiện trải nghiệm người dùng khi ứng dụng vào sản phẩm thực tế.</a:t>
            </a:r>
            <a:endParaRPr lang="en-US" sz="1900" dirty="0"/>
          </a:p>
        </p:txBody>
      </p:sp>
      <p:sp>
        <p:nvSpPr>
          <p:cNvPr id="5" name="Text 3"/>
          <p:cNvSpPr/>
          <p:nvPr/>
        </p:nvSpPr>
        <p:spPr>
          <a:xfrm>
            <a:off x="1716286" y="5153739"/>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Phân loại bài toán:</a:t>
            </a:r>
            <a:r>
              <a:rPr lang="en-US" sz="1900" dirty="0">
                <a:solidFill>
                  <a:srgbClr val="DAD8E9"/>
                </a:solidFill>
                <a:latin typeface="Mukta Light" pitchFamily="34" charset="0"/>
                <a:ea typeface="Mukta Light" pitchFamily="34" charset="-122"/>
                <a:cs typeface="Mukta Light" pitchFamily="34" charset="-120"/>
              </a:rPr>
              <a:t>
Bài toán có thể được phân loại thành hai nhóm chính:</a:t>
            </a:r>
            <a:endParaRPr lang="en-US" sz="1900" dirty="0"/>
          </a:p>
        </p:txBody>
      </p:sp>
      <p:sp>
        <p:nvSpPr>
          <p:cNvPr id="6" name="Text 4"/>
          <p:cNvSpPr/>
          <p:nvPr/>
        </p:nvSpPr>
        <p:spPr>
          <a:xfrm>
            <a:off x="2111335" y="6030158"/>
            <a:ext cx="11197709" cy="395049"/>
          </a:xfrm>
          <a:prstGeom prst="rect">
            <a:avLst/>
          </a:prstGeom>
          <a:noFill/>
          <a:ln/>
        </p:spPr>
        <p:txBody>
          <a:bodyPr wrap="none" lIns="0" tIns="0" rIns="0" bIns="0" rtlCol="0" anchor="t"/>
          <a:lstStyle/>
          <a:p>
            <a:pPr marL="685800" lvl="1"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Hồi quy (Regression):</a:t>
            </a:r>
            <a:r>
              <a:rPr lang="en-US" sz="1900" dirty="0">
                <a:solidFill>
                  <a:srgbClr val="DAD8E9"/>
                </a:solidFill>
                <a:latin typeface="Mukta Light" pitchFamily="34" charset="0"/>
                <a:ea typeface="Mukta Light" pitchFamily="34" charset="-122"/>
                <a:cs typeface="Mukta Light" pitchFamily="34" charset="-120"/>
              </a:rPr>
              <a:t> Dự đoán các giá trị liên tục.</a:t>
            </a:r>
            <a:endParaRPr lang="en-US" sz="1900" dirty="0"/>
          </a:p>
        </p:txBody>
      </p:sp>
      <p:sp>
        <p:nvSpPr>
          <p:cNvPr id="7" name="Text 5"/>
          <p:cNvSpPr/>
          <p:nvPr/>
        </p:nvSpPr>
        <p:spPr>
          <a:xfrm>
            <a:off x="2111335" y="6511528"/>
            <a:ext cx="11197709" cy="395049"/>
          </a:xfrm>
          <a:prstGeom prst="rect">
            <a:avLst/>
          </a:prstGeom>
          <a:noFill/>
          <a:ln/>
        </p:spPr>
        <p:txBody>
          <a:bodyPr wrap="none" lIns="0" tIns="0" rIns="0" bIns="0" rtlCol="0" anchor="t"/>
          <a:lstStyle/>
          <a:p>
            <a:pPr marL="685800" lvl="1"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Phân loại (Classification):</a:t>
            </a:r>
            <a:r>
              <a:rPr lang="en-US" sz="1900" dirty="0">
                <a:solidFill>
                  <a:srgbClr val="DAD8E9"/>
                </a:solidFill>
                <a:latin typeface="Mukta Light" pitchFamily="34" charset="0"/>
                <a:ea typeface="Mukta Light" pitchFamily="34" charset="-122"/>
                <a:cs typeface="Mukta Light" pitchFamily="34" charset="-120"/>
              </a:rPr>
              <a:t> Dự đoán các nhãn hoặc nhóm.</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1321356" y="1437203"/>
            <a:ext cx="10573464"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III. Loss Function and Metrics Evaluation</a:t>
            </a:r>
            <a:endParaRPr lang="en-US" sz="4300" dirty="0"/>
          </a:p>
        </p:txBody>
      </p:sp>
      <p:sp>
        <p:nvSpPr>
          <p:cNvPr id="3" name="Shape 1"/>
          <p:cNvSpPr/>
          <p:nvPr/>
        </p:nvSpPr>
        <p:spPr>
          <a:xfrm>
            <a:off x="1321356" y="2616756"/>
            <a:ext cx="3831312" cy="4175522"/>
          </a:xfrm>
          <a:prstGeom prst="roundRect">
            <a:avLst>
              <a:gd name="adj" fmla="val 2706"/>
            </a:avLst>
          </a:prstGeom>
          <a:solidFill>
            <a:srgbClr val="542C49"/>
          </a:solidFill>
          <a:ln w="15240">
            <a:solidFill>
              <a:srgbClr val="6D4562"/>
            </a:solidFill>
            <a:prstDash val="solid"/>
          </a:ln>
        </p:spPr>
        <p:txBody>
          <a:bodyPr/>
          <a:lstStyle/>
          <a:p>
            <a:endParaRPr lang="en-US"/>
          </a:p>
        </p:txBody>
      </p:sp>
      <p:sp>
        <p:nvSpPr>
          <p:cNvPr id="4" name="Text 2"/>
          <p:cNvSpPr/>
          <p:nvPr/>
        </p:nvSpPr>
        <p:spPr>
          <a:xfrm>
            <a:off x="1583412" y="2878812"/>
            <a:ext cx="2949773"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Hàm Mất Mát Hồi Quy</a:t>
            </a:r>
            <a:endParaRPr lang="en-US" sz="2150" dirty="0"/>
          </a:p>
        </p:txBody>
      </p:sp>
      <p:sp>
        <p:nvSpPr>
          <p:cNvPr id="5" name="Text 3"/>
          <p:cNvSpPr/>
          <p:nvPr/>
        </p:nvSpPr>
        <p:spPr>
          <a:xfrm>
            <a:off x="1583412" y="3369826"/>
            <a:ext cx="3307199" cy="2765346"/>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Các hàm mất mát phổ biến như Sai số bình phương trung bình (MSE), Sai số tuyệt đối trung bình (MAE) và Hàm mất mát Huber có ưu và nhược điểm khác nhau, cần được lựa chọn phù hợp với bài toán.</a:t>
            </a:r>
            <a:endParaRPr lang="en-US" sz="1900" dirty="0"/>
          </a:p>
        </p:txBody>
      </p:sp>
      <p:sp>
        <p:nvSpPr>
          <p:cNvPr id="6" name="Shape 4"/>
          <p:cNvSpPr/>
          <p:nvPr/>
        </p:nvSpPr>
        <p:spPr>
          <a:xfrm>
            <a:off x="5399484" y="2616756"/>
            <a:ext cx="3831312" cy="4175522"/>
          </a:xfrm>
          <a:prstGeom prst="roundRect">
            <a:avLst>
              <a:gd name="adj" fmla="val 2706"/>
            </a:avLst>
          </a:prstGeom>
          <a:solidFill>
            <a:srgbClr val="542C49"/>
          </a:solidFill>
          <a:ln w="15240">
            <a:solidFill>
              <a:srgbClr val="6D4562"/>
            </a:solidFill>
            <a:prstDash val="solid"/>
          </a:ln>
        </p:spPr>
        <p:txBody>
          <a:bodyPr/>
          <a:lstStyle/>
          <a:p>
            <a:endParaRPr lang="en-US"/>
          </a:p>
        </p:txBody>
      </p:sp>
      <p:sp>
        <p:nvSpPr>
          <p:cNvPr id="7" name="Text 5"/>
          <p:cNvSpPr/>
          <p:nvPr/>
        </p:nvSpPr>
        <p:spPr>
          <a:xfrm>
            <a:off x="5661541" y="2878812"/>
            <a:ext cx="3156347"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Hàm Mất Mát Phân Loại</a:t>
            </a:r>
            <a:endParaRPr lang="en-US" sz="2150" dirty="0"/>
          </a:p>
        </p:txBody>
      </p:sp>
      <p:sp>
        <p:nvSpPr>
          <p:cNvPr id="8" name="Text 6"/>
          <p:cNvSpPr/>
          <p:nvPr/>
        </p:nvSpPr>
        <p:spPr>
          <a:xfrm>
            <a:off x="5661541" y="3369826"/>
            <a:ext cx="3307199" cy="1975247"/>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Entropi chéo, Entropi chéo chuẩn hóa và Hàm mất mát Focal là các hàm mất mát phổ biến trong bài toán phân loại, mỗi hàm đều có ưu điểm riêng.</a:t>
            </a:r>
            <a:endParaRPr lang="en-US" sz="1900" dirty="0"/>
          </a:p>
        </p:txBody>
      </p:sp>
      <p:sp>
        <p:nvSpPr>
          <p:cNvPr id="9" name="Shape 7"/>
          <p:cNvSpPr/>
          <p:nvPr/>
        </p:nvSpPr>
        <p:spPr>
          <a:xfrm>
            <a:off x="9477613" y="2616756"/>
            <a:ext cx="3831312" cy="4175522"/>
          </a:xfrm>
          <a:prstGeom prst="roundRect">
            <a:avLst>
              <a:gd name="adj" fmla="val 2706"/>
            </a:avLst>
          </a:prstGeom>
          <a:solidFill>
            <a:srgbClr val="542C49"/>
          </a:solidFill>
          <a:ln w="15240">
            <a:solidFill>
              <a:srgbClr val="6D4562"/>
            </a:solidFill>
            <a:prstDash val="solid"/>
          </a:ln>
        </p:spPr>
        <p:txBody>
          <a:bodyPr/>
          <a:lstStyle/>
          <a:p>
            <a:endParaRPr lang="en-US"/>
          </a:p>
        </p:txBody>
      </p:sp>
      <p:sp>
        <p:nvSpPr>
          <p:cNvPr id="10" name="Text 8"/>
          <p:cNvSpPr/>
          <p:nvPr/>
        </p:nvSpPr>
        <p:spPr>
          <a:xfrm>
            <a:off x="9739670" y="2878812"/>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Đánh Giá Mô Hình</a:t>
            </a:r>
            <a:endParaRPr lang="en-US" sz="2150" dirty="0"/>
          </a:p>
        </p:txBody>
      </p:sp>
      <p:sp>
        <p:nvSpPr>
          <p:cNvPr id="11" name="Text 9"/>
          <p:cNvSpPr/>
          <p:nvPr/>
        </p:nvSpPr>
        <p:spPr>
          <a:xfrm>
            <a:off x="9739670" y="3369826"/>
            <a:ext cx="3307199" cy="3160395"/>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Các metrics như Log loss, MAE, R2, AUC, Precision và Recall được sử dụng để đánh giá hiệu suất mô hình trong môi trường offline. Các metrics online như Tăng trưởng doanh thu, Tỷ lệ nhấp và Tỷ lệ chuyển đổi cũng rất quan trọng.</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1321356" y="403027"/>
            <a:ext cx="6798350" cy="404813"/>
          </a:xfrm>
          <a:prstGeom prst="rect">
            <a:avLst/>
          </a:prstGeom>
          <a:noFill/>
          <a:ln/>
        </p:spPr>
        <p:txBody>
          <a:bodyPr wrap="none" lIns="0" tIns="0" rIns="0" bIns="0" rtlCol="0" anchor="t"/>
          <a:lstStyle/>
          <a:p>
            <a:pPr marL="0" indent="0">
              <a:lnSpc>
                <a:spcPts val="3150"/>
              </a:lnSpc>
              <a:buNone/>
            </a:pPr>
            <a:r>
              <a:rPr lang="en-US" sz="2550" dirty="0">
                <a:solidFill>
                  <a:srgbClr val="C6BFEE"/>
                </a:solidFill>
                <a:latin typeface="Prompt Medium" pitchFamily="34" charset="0"/>
                <a:ea typeface="Prompt Medium" pitchFamily="34" charset="-122"/>
                <a:cs typeface="Prompt Medium" pitchFamily="34" charset="-120"/>
              </a:rPr>
              <a:t>2. </a:t>
            </a:r>
            <a:r>
              <a:rPr lang="en-US" sz="2550" b="1" dirty="0">
                <a:solidFill>
                  <a:srgbClr val="C6BFEE"/>
                </a:solidFill>
                <a:latin typeface="Prompt Medium" pitchFamily="34" charset="0"/>
                <a:ea typeface="Prompt Medium" pitchFamily="34" charset="-122"/>
                <a:cs typeface="Prompt Medium" pitchFamily="34" charset="-120"/>
              </a:rPr>
              <a:t>Hàm Mất mát Hồi quy (Regression Loss):</a:t>
            </a:r>
            <a:endParaRPr lang="en-US" sz="2550" dirty="0"/>
          </a:p>
        </p:txBody>
      </p:sp>
      <p:sp>
        <p:nvSpPr>
          <p:cNvPr id="3" name="Text 1"/>
          <p:cNvSpPr/>
          <p:nvPr/>
        </p:nvSpPr>
        <p:spPr>
          <a:xfrm>
            <a:off x="1554480" y="1099304"/>
            <a:ext cx="11754564" cy="466249"/>
          </a:xfrm>
          <a:prstGeom prst="rect">
            <a:avLst/>
          </a:prstGeom>
          <a:noFill/>
          <a:ln/>
        </p:spPr>
        <p:txBody>
          <a:bodyPr wrap="square" lIns="0" tIns="0" rIns="0" bIns="0" rtlCol="0" anchor="t"/>
          <a:lstStyle/>
          <a:p>
            <a:pPr marL="342900" indent="-342900" algn="l">
              <a:lnSpc>
                <a:spcPts val="1800"/>
              </a:lnSpc>
              <a:buSzPct val="100000"/>
              <a:buChar char="•"/>
            </a:pPr>
            <a:r>
              <a:rPr lang="en-US" sz="1100" b="1" dirty="0">
                <a:solidFill>
                  <a:srgbClr val="DAD8E9"/>
                </a:solidFill>
                <a:latin typeface="Mukta Light" pitchFamily="34" charset="0"/>
                <a:ea typeface="Mukta Light" pitchFamily="34" charset="-122"/>
                <a:cs typeface="Mukta Light" pitchFamily="34" charset="-120"/>
              </a:rPr>
              <a:t>Tổng quan:</a:t>
            </a:r>
            <a:r>
              <a:rPr lang="en-US" sz="1100" dirty="0">
                <a:solidFill>
                  <a:srgbClr val="DAD8E9"/>
                </a:solidFill>
                <a:latin typeface="Mukta Light" pitchFamily="34" charset="0"/>
                <a:ea typeface="Mukta Light" pitchFamily="34" charset="-122"/>
                <a:cs typeface="Mukta Light" pitchFamily="34" charset="-120"/>
              </a:rPr>
              <a:t>
Các hàm mất mát hồi quy đo lường sự khác biệt giữa giá trị dự đoán và giá trị thực tế. Mục tiêu là tối thiểu hóa sai số này trong quá trình huấn luyện.</a:t>
            </a:r>
            <a:endParaRPr lang="en-US" sz="1100" dirty="0"/>
          </a:p>
        </p:txBody>
      </p:sp>
      <p:sp>
        <p:nvSpPr>
          <p:cNvPr id="4" name="Text 2"/>
          <p:cNvSpPr/>
          <p:nvPr/>
        </p:nvSpPr>
        <p:spPr>
          <a:xfrm>
            <a:off x="1554480" y="1616512"/>
            <a:ext cx="11754564" cy="233124"/>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DAD8E9"/>
                </a:solidFill>
                <a:latin typeface="Mukta Light" pitchFamily="34" charset="0"/>
                <a:ea typeface="Mukta Light" pitchFamily="34" charset="-122"/>
                <a:cs typeface="Mukta Light" pitchFamily="34" charset="-120"/>
              </a:rPr>
              <a:t>Các hàm mất mát phổ biến:</a:t>
            </a:r>
            <a:endParaRPr lang="en-US" sz="1100" dirty="0"/>
          </a:p>
        </p:txBody>
      </p:sp>
      <p:sp>
        <p:nvSpPr>
          <p:cNvPr id="5" name="Text 3"/>
          <p:cNvSpPr/>
          <p:nvPr/>
        </p:nvSpPr>
        <p:spPr>
          <a:xfrm>
            <a:off x="1787604" y="1900595"/>
            <a:ext cx="11521440" cy="233124"/>
          </a:xfrm>
          <a:prstGeom prst="rect">
            <a:avLst/>
          </a:prstGeom>
          <a:noFill/>
          <a:ln/>
        </p:spPr>
        <p:txBody>
          <a:bodyPr wrap="none" lIns="0" tIns="0" rIns="0" bIns="0" rtlCol="0" anchor="t"/>
          <a:lstStyle/>
          <a:p>
            <a:pPr marL="685800" lvl="1" indent="-342900" algn="l">
              <a:lnSpc>
                <a:spcPts val="1800"/>
              </a:lnSpc>
              <a:buSzPct val="100000"/>
              <a:buChar char="•"/>
            </a:pPr>
            <a:r>
              <a:rPr lang="en-US" sz="1100" b="1" dirty="0">
                <a:solidFill>
                  <a:srgbClr val="DAD8E9"/>
                </a:solidFill>
                <a:latin typeface="Mukta Light" pitchFamily="34" charset="0"/>
                <a:ea typeface="Mukta Light" pitchFamily="34" charset="-122"/>
                <a:cs typeface="Mukta Light" pitchFamily="34" charset="-120"/>
              </a:rPr>
              <a:t>MSE (Mean Squared Error):</a:t>
            </a:r>
            <a:endParaRPr lang="en-US" sz="1100" dirty="0"/>
          </a:p>
        </p:txBody>
      </p:sp>
      <p:sp>
        <p:nvSpPr>
          <p:cNvPr id="6" name="Text 4"/>
          <p:cNvSpPr/>
          <p:nvPr/>
        </p:nvSpPr>
        <p:spPr>
          <a:xfrm>
            <a:off x="2020848" y="2184678"/>
            <a:ext cx="11288197" cy="233124"/>
          </a:xfrm>
          <a:prstGeom prst="rect">
            <a:avLst/>
          </a:prstGeom>
          <a:noFill/>
          <a:ln/>
        </p:spPr>
        <p:txBody>
          <a:bodyPr wrap="none" lIns="0" tIns="0" rIns="0" bIns="0" rtlCol="0" anchor="t"/>
          <a:lstStyle/>
          <a:p>
            <a:pPr marL="1028700" lvl="2" indent="-342900" algn="l">
              <a:lnSpc>
                <a:spcPts val="1800"/>
              </a:lnSpc>
              <a:buSzPct val="100000"/>
              <a:buChar char="•"/>
            </a:pPr>
            <a:endParaRPr lang="en-US" sz="1100" dirty="0"/>
          </a:p>
        </p:txBody>
      </p:sp>
      <p:sp>
        <p:nvSpPr>
          <p:cNvPr id="7" name="Text 5"/>
          <p:cNvSpPr/>
          <p:nvPr/>
        </p:nvSpPr>
        <p:spPr>
          <a:xfrm>
            <a:off x="2020848" y="2468761"/>
            <a:ext cx="11288197" cy="233124"/>
          </a:xfrm>
          <a:prstGeom prst="rect">
            <a:avLst/>
          </a:prstGeom>
          <a:noFill/>
          <a:ln/>
        </p:spPr>
        <p:txBody>
          <a:bodyPr wrap="none" lIns="0" tIns="0" rIns="0" bIns="0" rtlCol="0" anchor="t"/>
          <a:lstStyle/>
          <a:p>
            <a:pPr marL="1028700" lvl="2" indent="-342900" algn="l">
              <a:lnSpc>
                <a:spcPts val="1800"/>
              </a:lnSpc>
              <a:buSzPct val="100000"/>
              <a:buChar char="•"/>
            </a:pPr>
            <a:r>
              <a:rPr lang="en-US" sz="1100" dirty="0">
                <a:solidFill>
                  <a:srgbClr val="DAD8E9"/>
                </a:solidFill>
                <a:latin typeface="Mukta Light" pitchFamily="34" charset="0"/>
                <a:ea typeface="Mukta Light" pitchFamily="34" charset="-122"/>
                <a:cs typeface="Mukta Light" pitchFamily="34" charset="-120"/>
              </a:rPr>
              <a:t>Ưu điểm: Dễ hiểu, dễ tính toán đạo hàm.</a:t>
            </a:r>
            <a:endParaRPr lang="en-US" sz="1100" dirty="0"/>
          </a:p>
        </p:txBody>
      </p:sp>
      <p:sp>
        <p:nvSpPr>
          <p:cNvPr id="8" name="Text 6"/>
          <p:cNvSpPr/>
          <p:nvPr/>
        </p:nvSpPr>
        <p:spPr>
          <a:xfrm>
            <a:off x="2020848" y="2752844"/>
            <a:ext cx="11288197" cy="233124"/>
          </a:xfrm>
          <a:prstGeom prst="rect">
            <a:avLst/>
          </a:prstGeom>
          <a:noFill/>
          <a:ln/>
        </p:spPr>
        <p:txBody>
          <a:bodyPr wrap="none" lIns="0" tIns="0" rIns="0" bIns="0" rtlCol="0" anchor="t"/>
          <a:lstStyle/>
          <a:p>
            <a:pPr marL="1028700" lvl="2" indent="-342900" algn="l">
              <a:lnSpc>
                <a:spcPts val="1800"/>
              </a:lnSpc>
              <a:buSzPct val="100000"/>
              <a:buChar char="•"/>
            </a:pPr>
            <a:r>
              <a:rPr lang="en-US" sz="1100" dirty="0">
                <a:solidFill>
                  <a:srgbClr val="DAD8E9"/>
                </a:solidFill>
                <a:latin typeface="Mukta Light" pitchFamily="34" charset="0"/>
                <a:ea typeface="Mukta Light" pitchFamily="34" charset="-122"/>
                <a:cs typeface="Mukta Light" pitchFamily="34" charset="-120"/>
              </a:rPr>
              <a:t>Nhược điểm: Nhạy cảm với giá trị ngoại lai.</a:t>
            </a:r>
            <a:endParaRPr lang="en-US" sz="1100" dirty="0"/>
          </a:p>
        </p:txBody>
      </p:sp>
      <p:sp>
        <p:nvSpPr>
          <p:cNvPr id="9" name="Text 7"/>
          <p:cNvSpPr/>
          <p:nvPr/>
        </p:nvSpPr>
        <p:spPr>
          <a:xfrm>
            <a:off x="1787604" y="3036927"/>
            <a:ext cx="11521440" cy="233124"/>
          </a:xfrm>
          <a:prstGeom prst="rect">
            <a:avLst/>
          </a:prstGeom>
          <a:noFill/>
          <a:ln/>
        </p:spPr>
        <p:txBody>
          <a:bodyPr wrap="none" lIns="0" tIns="0" rIns="0" bIns="0" rtlCol="0" anchor="t"/>
          <a:lstStyle/>
          <a:p>
            <a:pPr marL="685800" lvl="1" indent="-342900" algn="l">
              <a:lnSpc>
                <a:spcPts val="1800"/>
              </a:lnSpc>
              <a:buSzPct val="100000"/>
              <a:buChar char="•"/>
            </a:pPr>
            <a:r>
              <a:rPr lang="en-US" sz="1100" b="1" dirty="0">
                <a:solidFill>
                  <a:srgbClr val="DAD8E9"/>
                </a:solidFill>
                <a:latin typeface="Mukta Light" pitchFamily="34" charset="0"/>
                <a:ea typeface="Mukta Light" pitchFamily="34" charset="-122"/>
                <a:cs typeface="Mukta Light" pitchFamily="34" charset="-120"/>
              </a:rPr>
              <a:t>MAE (Mean Absolute Error):</a:t>
            </a:r>
            <a:endParaRPr lang="en-US" sz="1100" dirty="0"/>
          </a:p>
        </p:txBody>
      </p:sp>
      <p:sp>
        <p:nvSpPr>
          <p:cNvPr id="10" name="Text 8"/>
          <p:cNvSpPr/>
          <p:nvPr/>
        </p:nvSpPr>
        <p:spPr>
          <a:xfrm>
            <a:off x="2020848" y="3321010"/>
            <a:ext cx="11288197" cy="233124"/>
          </a:xfrm>
          <a:prstGeom prst="rect">
            <a:avLst/>
          </a:prstGeom>
          <a:noFill/>
          <a:ln/>
        </p:spPr>
        <p:txBody>
          <a:bodyPr wrap="none" lIns="0" tIns="0" rIns="0" bIns="0" rtlCol="0" anchor="t"/>
          <a:lstStyle/>
          <a:p>
            <a:pPr marL="1028700" lvl="2" indent="-342900" algn="l">
              <a:lnSpc>
                <a:spcPts val="1800"/>
              </a:lnSpc>
              <a:buSzPct val="100000"/>
              <a:buChar char="•"/>
            </a:pPr>
            <a:endParaRPr lang="en-US" sz="1100" dirty="0"/>
          </a:p>
        </p:txBody>
      </p:sp>
      <p:sp>
        <p:nvSpPr>
          <p:cNvPr id="11" name="Text 9"/>
          <p:cNvSpPr/>
          <p:nvPr/>
        </p:nvSpPr>
        <p:spPr>
          <a:xfrm>
            <a:off x="2020848" y="3605093"/>
            <a:ext cx="11288197" cy="233124"/>
          </a:xfrm>
          <a:prstGeom prst="rect">
            <a:avLst/>
          </a:prstGeom>
          <a:noFill/>
          <a:ln/>
        </p:spPr>
        <p:txBody>
          <a:bodyPr wrap="none" lIns="0" tIns="0" rIns="0" bIns="0" rtlCol="0" anchor="t"/>
          <a:lstStyle/>
          <a:p>
            <a:pPr marL="1028700" lvl="2" indent="-342900" algn="l">
              <a:lnSpc>
                <a:spcPts val="1800"/>
              </a:lnSpc>
              <a:buSzPct val="100000"/>
              <a:buChar char="•"/>
            </a:pPr>
            <a:r>
              <a:rPr lang="en-US" sz="1100" dirty="0">
                <a:solidFill>
                  <a:srgbClr val="DAD8E9"/>
                </a:solidFill>
                <a:latin typeface="Mukta Light" pitchFamily="34" charset="0"/>
                <a:ea typeface="Mukta Light" pitchFamily="34" charset="-122"/>
                <a:cs typeface="Mukta Light" pitchFamily="34" charset="-120"/>
              </a:rPr>
              <a:t>Ưu điểm: Ít nhạy cảm với giá trị ngoại lai hơn MSE.</a:t>
            </a:r>
            <a:endParaRPr lang="en-US" sz="1100" dirty="0"/>
          </a:p>
        </p:txBody>
      </p:sp>
      <p:sp>
        <p:nvSpPr>
          <p:cNvPr id="12" name="Text 10"/>
          <p:cNvSpPr/>
          <p:nvPr/>
        </p:nvSpPr>
        <p:spPr>
          <a:xfrm>
            <a:off x="2020848" y="3889177"/>
            <a:ext cx="11288197" cy="233124"/>
          </a:xfrm>
          <a:prstGeom prst="rect">
            <a:avLst/>
          </a:prstGeom>
          <a:noFill/>
          <a:ln/>
        </p:spPr>
        <p:txBody>
          <a:bodyPr wrap="none" lIns="0" tIns="0" rIns="0" bIns="0" rtlCol="0" anchor="t"/>
          <a:lstStyle/>
          <a:p>
            <a:pPr marL="1028700" lvl="2" indent="-342900" algn="l">
              <a:lnSpc>
                <a:spcPts val="1800"/>
              </a:lnSpc>
              <a:buSzPct val="100000"/>
              <a:buChar char="•"/>
            </a:pPr>
            <a:r>
              <a:rPr lang="en-US" sz="1100" dirty="0">
                <a:solidFill>
                  <a:srgbClr val="DAD8E9"/>
                </a:solidFill>
                <a:latin typeface="Mukta Light" pitchFamily="34" charset="0"/>
                <a:ea typeface="Mukta Light" pitchFamily="34" charset="-122"/>
                <a:cs typeface="Mukta Light" pitchFamily="34" charset="-120"/>
              </a:rPr>
              <a:t>Nhược điểm: Đạo hàm không liên tục tại 0.</a:t>
            </a:r>
            <a:endParaRPr lang="en-US" sz="1100" dirty="0"/>
          </a:p>
        </p:txBody>
      </p:sp>
      <p:sp>
        <p:nvSpPr>
          <p:cNvPr id="13" name="Text 11"/>
          <p:cNvSpPr/>
          <p:nvPr/>
        </p:nvSpPr>
        <p:spPr>
          <a:xfrm>
            <a:off x="1787604" y="4173260"/>
            <a:ext cx="11521440" cy="233124"/>
          </a:xfrm>
          <a:prstGeom prst="rect">
            <a:avLst/>
          </a:prstGeom>
          <a:noFill/>
          <a:ln/>
        </p:spPr>
        <p:txBody>
          <a:bodyPr wrap="none" lIns="0" tIns="0" rIns="0" bIns="0" rtlCol="0" anchor="t"/>
          <a:lstStyle/>
          <a:p>
            <a:pPr marL="685800" lvl="1" indent="-342900" algn="l">
              <a:lnSpc>
                <a:spcPts val="1800"/>
              </a:lnSpc>
              <a:buSzPct val="100000"/>
              <a:buChar char="•"/>
            </a:pPr>
            <a:r>
              <a:rPr lang="en-US" sz="1100" b="1" dirty="0">
                <a:solidFill>
                  <a:srgbClr val="DAD8E9"/>
                </a:solidFill>
                <a:latin typeface="Mukta Light" pitchFamily="34" charset="0"/>
                <a:ea typeface="Mukta Light" pitchFamily="34" charset="-122"/>
                <a:cs typeface="Mukta Light" pitchFamily="34" charset="-120"/>
              </a:rPr>
              <a:t>Huber Loss:</a:t>
            </a:r>
            <a:endParaRPr lang="en-US" sz="1100" dirty="0"/>
          </a:p>
        </p:txBody>
      </p:sp>
      <p:sp>
        <p:nvSpPr>
          <p:cNvPr id="14" name="Text 12"/>
          <p:cNvSpPr/>
          <p:nvPr/>
        </p:nvSpPr>
        <p:spPr>
          <a:xfrm>
            <a:off x="2020848" y="4457343"/>
            <a:ext cx="11288197" cy="233124"/>
          </a:xfrm>
          <a:prstGeom prst="rect">
            <a:avLst/>
          </a:prstGeom>
          <a:noFill/>
          <a:ln/>
        </p:spPr>
        <p:txBody>
          <a:bodyPr wrap="none" lIns="0" tIns="0" rIns="0" bIns="0" rtlCol="0" anchor="t"/>
          <a:lstStyle/>
          <a:p>
            <a:pPr marL="1028700" lvl="2" indent="-342900" algn="l">
              <a:lnSpc>
                <a:spcPts val="1800"/>
              </a:lnSpc>
              <a:buSzPct val="100000"/>
              <a:buChar char="•"/>
            </a:pPr>
            <a:r>
              <a:rPr lang="en-US" sz="1100" dirty="0">
                <a:solidFill>
                  <a:srgbClr val="DAD8E9"/>
                </a:solidFill>
                <a:latin typeface="Mukta Light" pitchFamily="34" charset="0"/>
                <a:ea typeface="Mukta Light" pitchFamily="34" charset="-122"/>
                <a:cs typeface="Mukta Light" pitchFamily="34" charset="-120"/>
              </a:rPr>
              <a:t>Kết hợp giữa MSE và MAE, phù hợp với dữ liệu có ngoại lai.</a:t>
            </a:r>
            <a:endParaRPr lang="en-US" sz="1100" dirty="0"/>
          </a:p>
        </p:txBody>
      </p:sp>
      <p:sp>
        <p:nvSpPr>
          <p:cNvPr id="15" name="Text 13"/>
          <p:cNvSpPr/>
          <p:nvPr/>
        </p:nvSpPr>
        <p:spPr>
          <a:xfrm>
            <a:off x="2020848" y="4741426"/>
            <a:ext cx="11288197" cy="233124"/>
          </a:xfrm>
          <a:prstGeom prst="rect">
            <a:avLst/>
          </a:prstGeom>
          <a:noFill/>
          <a:ln/>
        </p:spPr>
        <p:txBody>
          <a:bodyPr wrap="none" lIns="0" tIns="0" rIns="0" bIns="0" rtlCol="0" anchor="t"/>
          <a:lstStyle/>
          <a:p>
            <a:pPr marL="1028700" lvl="2" indent="-342900" algn="l">
              <a:lnSpc>
                <a:spcPts val="1800"/>
              </a:lnSpc>
              <a:buSzPct val="100000"/>
              <a:buChar char="•"/>
            </a:pPr>
            <a:r>
              <a:rPr lang="en-US" sz="1100" dirty="0">
                <a:solidFill>
                  <a:srgbClr val="DAD8E9"/>
                </a:solidFill>
                <a:latin typeface="Mukta Light" pitchFamily="34" charset="0"/>
                <a:ea typeface="Mukta Light" pitchFamily="34" charset="-122"/>
                <a:cs typeface="Mukta Light" pitchFamily="34" charset="-120"/>
              </a:rPr>
              <a:t>Siêu tham số </a:t>
            </a:r>
            <a:r>
              <a:rPr lang="en-US" sz="1100" b="1" dirty="0">
                <a:solidFill>
                  <a:srgbClr val="DAD8E9"/>
                </a:solidFill>
                <a:latin typeface="Mukta Light" pitchFamily="34" charset="0"/>
                <a:ea typeface="Mukta Light" pitchFamily="34" charset="-122"/>
                <a:cs typeface="Mukta Light" pitchFamily="34" charset="-120"/>
              </a:rPr>
              <a:t>delta</a:t>
            </a:r>
            <a:r>
              <a:rPr lang="en-US" sz="1100" dirty="0">
                <a:solidFill>
                  <a:srgbClr val="DAD8E9"/>
                </a:solidFill>
                <a:latin typeface="Mukta Light" pitchFamily="34" charset="0"/>
                <a:ea typeface="Mukta Light" pitchFamily="34" charset="-122"/>
                <a:cs typeface="Mukta Light" pitchFamily="34" charset="-120"/>
              </a:rPr>
              <a:t> quyết định việc chuyển đổi giữa MSE và MAE.</a:t>
            </a:r>
            <a:endParaRPr lang="en-US" sz="1100" dirty="0"/>
          </a:p>
        </p:txBody>
      </p:sp>
      <p:sp>
        <p:nvSpPr>
          <p:cNvPr id="16" name="Text 14"/>
          <p:cNvSpPr/>
          <p:nvPr/>
        </p:nvSpPr>
        <p:spPr>
          <a:xfrm>
            <a:off x="1787604" y="5025509"/>
            <a:ext cx="11521440" cy="233124"/>
          </a:xfrm>
          <a:prstGeom prst="rect">
            <a:avLst/>
          </a:prstGeom>
          <a:noFill/>
          <a:ln/>
        </p:spPr>
        <p:txBody>
          <a:bodyPr wrap="none" lIns="0" tIns="0" rIns="0" bIns="0" rtlCol="0" anchor="t"/>
          <a:lstStyle/>
          <a:p>
            <a:pPr marL="685800" lvl="1" indent="-342900" algn="l">
              <a:lnSpc>
                <a:spcPts val="1800"/>
              </a:lnSpc>
              <a:buSzPct val="100000"/>
              <a:buChar char="•"/>
            </a:pPr>
            <a:r>
              <a:rPr lang="en-US" sz="1100" b="1" dirty="0">
                <a:solidFill>
                  <a:srgbClr val="DAD8E9"/>
                </a:solidFill>
                <a:latin typeface="Mukta Light" pitchFamily="34" charset="0"/>
                <a:ea typeface="Mukta Light" pitchFamily="34" charset="-122"/>
                <a:cs typeface="Mukta Light" pitchFamily="34" charset="-120"/>
              </a:rPr>
              <a:t>Quantile Loss:</a:t>
            </a:r>
            <a:endParaRPr lang="en-US" sz="1100" dirty="0"/>
          </a:p>
        </p:txBody>
      </p:sp>
      <p:sp>
        <p:nvSpPr>
          <p:cNvPr id="17" name="Text 15"/>
          <p:cNvSpPr/>
          <p:nvPr/>
        </p:nvSpPr>
        <p:spPr>
          <a:xfrm>
            <a:off x="2020848" y="5309592"/>
            <a:ext cx="11288197" cy="233124"/>
          </a:xfrm>
          <a:prstGeom prst="rect">
            <a:avLst/>
          </a:prstGeom>
          <a:noFill/>
          <a:ln/>
        </p:spPr>
        <p:txBody>
          <a:bodyPr wrap="none" lIns="0" tIns="0" rIns="0" bIns="0" rtlCol="0" anchor="t"/>
          <a:lstStyle/>
          <a:p>
            <a:pPr marL="1028700" lvl="2" indent="-342900" algn="l">
              <a:lnSpc>
                <a:spcPts val="1800"/>
              </a:lnSpc>
              <a:buSzPct val="100000"/>
              <a:buChar char="•"/>
            </a:pPr>
            <a:r>
              <a:rPr lang="en-US" sz="1100" dirty="0">
                <a:solidFill>
                  <a:srgbClr val="DAD8E9"/>
                </a:solidFill>
                <a:latin typeface="Mukta Light" pitchFamily="34" charset="0"/>
                <a:ea typeface="Mukta Light" pitchFamily="34" charset="-122"/>
                <a:cs typeface="Mukta Light" pitchFamily="34" charset="-120"/>
              </a:rPr>
              <a:t>Ứng dụng khi đánh giá thấp hoặc cao có mức độ quan trọng khác nhau.</a:t>
            </a:r>
            <a:endParaRPr lang="en-US" sz="1100" dirty="0"/>
          </a:p>
        </p:txBody>
      </p:sp>
      <p:sp>
        <p:nvSpPr>
          <p:cNvPr id="18" name="Text 16"/>
          <p:cNvSpPr/>
          <p:nvPr/>
        </p:nvSpPr>
        <p:spPr>
          <a:xfrm>
            <a:off x="2020848" y="5593675"/>
            <a:ext cx="11288197" cy="233124"/>
          </a:xfrm>
          <a:prstGeom prst="rect">
            <a:avLst/>
          </a:prstGeom>
          <a:noFill/>
          <a:ln/>
        </p:spPr>
        <p:txBody>
          <a:bodyPr wrap="none" lIns="0" tIns="0" rIns="0" bIns="0" rtlCol="0" anchor="t"/>
          <a:lstStyle/>
          <a:p>
            <a:pPr marL="1028700" lvl="2" indent="-342900" algn="l">
              <a:lnSpc>
                <a:spcPts val="1800"/>
              </a:lnSpc>
              <a:buSzPct val="100000"/>
              <a:buChar char="•"/>
            </a:pPr>
            <a:r>
              <a:rPr lang="en-US" sz="1100" dirty="0">
                <a:solidFill>
                  <a:srgbClr val="DAD8E9"/>
                </a:solidFill>
                <a:latin typeface="Mukta Light" pitchFamily="34" charset="0"/>
                <a:ea typeface="Mukta Light" pitchFamily="34" charset="-122"/>
                <a:cs typeface="Mukta Light" pitchFamily="34" charset="-120"/>
              </a:rPr>
              <a:t>Tham số </a:t>
            </a:r>
            <a:r>
              <a:rPr lang="en-US" sz="1100" b="1" dirty="0">
                <a:solidFill>
                  <a:srgbClr val="DAD8E9"/>
                </a:solidFill>
                <a:latin typeface="Mukta Light" pitchFamily="34" charset="0"/>
                <a:ea typeface="Mukta Light" pitchFamily="34" charset="-122"/>
                <a:cs typeface="Mukta Light" pitchFamily="34" charset="-120"/>
              </a:rPr>
              <a:t>lambda</a:t>
            </a:r>
            <a:r>
              <a:rPr lang="en-US" sz="1100" dirty="0">
                <a:solidFill>
                  <a:srgbClr val="DAD8E9"/>
                </a:solidFill>
                <a:latin typeface="Mukta Light" pitchFamily="34" charset="0"/>
                <a:ea typeface="Mukta Light" pitchFamily="34" charset="-122"/>
                <a:cs typeface="Mukta Light" pitchFamily="34" charset="-120"/>
              </a:rPr>
              <a:t> điều chỉnh mức độ nghiêng về các phân vị khác nhau.</a:t>
            </a:r>
            <a:endParaRPr lang="en-US" sz="1100" dirty="0"/>
          </a:p>
        </p:txBody>
      </p:sp>
      <p:sp>
        <p:nvSpPr>
          <p:cNvPr id="19" name="Text 17"/>
          <p:cNvSpPr/>
          <p:nvPr/>
        </p:nvSpPr>
        <p:spPr>
          <a:xfrm>
            <a:off x="1554480" y="5877758"/>
            <a:ext cx="11754564" cy="466249"/>
          </a:xfrm>
          <a:prstGeom prst="rect">
            <a:avLst/>
          </a:prstGeom>
          <a:noFill/>
          <a:ln/>
        </p:spPr>
        <p:txBody>
          <a:bodyPr wrap="square" lIns="0" tIns="0" rIns="0" bIns="0" rtlCol="0" anchor="t"/>
          <a:lstStyle/>
          <a:p>
            <a:pPr marL="342900" indent="-342900" algn="l">
              <a:lnSpc>
                <a:spcPts val="1800"/>
              </a:lnSpc>
              <a:buSzPct val="100000"/>
              <a:buChar char="•"/>
            </a:pPr>
            <a:r>
              <a:rPr lang="en-US" sz="1100" b="1" dirty="0">
                <a:solidFill>
                  <a:srgbClr val="DAD8E9"/>
                </a:solidFill>
                <a:latin typeface="Mukta Light" pitchFamily="34" charset="0"/>
                <a:ea typeface="Mukta Light" pitchFamily="34" charset="-122"/>
                <a:cs typeface="Mukta Light" pitchFamily="34" charset="-120"/>
              </a:rPr>
              <a:t>Ví dụ minh họa:</a:t>
            </a:r>
            <a:r>
              <a:rPr lang="en-US" sz="1100" dirty="0">
                <a:solidFill>
                  <a:srgbClr val="DAD8E9"/>
                </a:solidFill>
                <a:latin typeface="Mukta Light" pitchFamily="34" charset="0"/>
                <a:ea typeface="Mukta Light" pitchFamily="34" charset="-122"/>
                <a:cs typeface="Mukta Light" pitchFamily="34" charset="-120"/>
              </a:rPr>
              <a:t>
Tính MSE và MAE trên một tập dữ liệu, so sánh khi có giá trị ngoại lai.</a:t>
            </a:r>
            <a:endParaRPr lang="en-US" sz="1100" dirty="0"/>
          </a:p>
        </p:txBody>
      </p:sp>
      <p:sp>
        <p:nvSpPr>
          <p:cNvPr id="20" name="Text 18"/>
          <p:cNvSpPr/>
          <p:nvPr/>
        </p:nvSpPr>
        <p:spPr>
          <a:xfrm>
            <a:off x="1554480" y="6394966"/>
            <a:ext cx="11754564" cy="466249"/>
          </a:xfrm>
          <a:prstGeom prst="rect">
            <a:avLst/>
          </a:prstGeom>
          <a:noFill/>
          <a:ln/>
        </p:spPr>
        <p:txBody>
          <a:bodyPr wrap="square" lIns="0" tIns="0" rIns="0" bIns="0" rtlCol="0" anchor="t"/>
          <a:lstStyle/>
          <a:p>
            <a:pPr marL="342900" indent="-342900" algn="l">
              <a:lnSpc>
                <a:spcPts val="1800"/>
              </a:lnSpc>
              <a:buSzPct val="100000"/>
              <a:buChar char="•"/>
            </a:pPr>
            <a:r>
              <a:rPr lang="en-US" sz="1100" b="1" dirty="0">
                <a:solidFill>
                  <a:srgbClr val="DAD8E9"/>
                </a:solidFill>
                <a:latin typeface="Mukta Light" pitchFamily="34" charset="0"/>
                <a:ea typeface="Mukta Light" pitchFamily="34" charset="-122"/>
                <a:cs typeface="Mukta Light" pitchFamily="34" charset="-120"/>
              </a:rPr>
              <a:t>Lựa chọn hàm mất mát:</a:t>
            </a:r>
            <a:r>
              <a:rPr lang="en-US" sz="1100" dirty="0">
                <a:solidFill>
                  <a:srgbClr val="DAD8E9"/>
                </a:solidFill>
                <a:latin typeface="Mukta Light" pitchFamily="34" charset="0"/>
                <a:ea typeface="Mukta Light" pitchFamily="34" charset="-122"/>
                <a:cs typeface="Mukta Light" pitchFamily="34" charset="-120"/>
              </a:rPr>
              <a:t>
Việc lựa chọn hàm mất mát phụ thuộc vào bài toán cụ thể. Ví dụ:</a:t>
            </a:r>
            <a:endParaRPr lang="en-US" sz="1100" dirty="0"/>
          </a:p>
        </p:txBody>
      </p:sp>
      <p:sp>
        <p:nvSpPr>
          <p:cNvPr id="21" name="Text 19"/>
          <p:cNvSpPr/>
          <p:nvPr/>
        </p:nvSpPr>
        <p:spPr>
          <a:xfrm>
            <a:off x="1787604" y="6912173"/>
            <a:ext cx="11521440" cy="233124"/>
          </a:xfrm>
          <a:prstGeom prst="rect">
            <a:avLst/>
          </a:prstGeom>
          <a:noFill/>
          <a:ln/>
        </p:spPr>
        <p:txBody>
          <a:bodyPr wrap="none" lIns="0" tIns="0" rIns="0" bIns="0" rtlCol="0" anchor="t"/>
          <a:lstStyle/>
          <a:p>
            <a:pPr marL="685800" lvl="1" indent="-342900" algn="l">
              <a:lnSpc>
                <a:spcPts val="1800"/>
              </a:lnSpc>
              <a:buSzPct val="100000"/>
              <a:buChar char="•"/>
            </a:pPr>
            <a:r>
              <a:rPr lang="en-US" sz="1100" b="1" dirty="0">
                <a:solidFill>
                  <a:srgbClr val="DAD8E9"/>
                </a:solidFill>
                <a:latin typeface="Mukta Light" pitchFamily="34" charset="0"/>
                <a:ea typeface="Mukta Light" pitchFamily="34" charset="-122"/>
                <a:cs typeface="Mukta Light" pitchFamily="34" charset="-120"/>
              </a:rPr>
              <a:t>Uber</a:t>
            </a:r>
            <a:r>
              <a:rPr lang="en-US" sz="1100" dirty="0">
                <a:solidFill>
                  <a:srgbClr val="DAD8E9"/>
                </a:solidFill>
                <a:latin typeface="Mukta Light" pitchFamily="34" charset="0"/>
                <a:ea typeface="Mukta Light" pitchFamily="34" charset="-122"/>
                <a:cs typeface="Mukta Light" pitchFamily="34" charset="-120"/>
              </a:rPr>
              <a:t> sử dụng pseudo-Huber cho mô hình ETA.</a:t>
            </a:r>
            <a:endParaRPr lang="en-US" sz="1100" dirty="0"/>
          </a:p>
        </p:txBody>
      </p:sp>
      <p:sp>
        <p:nvSpPr>
          <p:cNvPr id="22" name="Text 20"/>
          <p:cNvSpPr/>
          <p:nvPr/>
        </p:nvSpPr>
        <p:spPr>
          <a:xfrm>
            <a:off x="1787604" y="7196257"/>
            <a:ext cx="11521440" cy="233124"/>
          </a:xfrm>
          <a:prstGeom prst="rect">
            <a:avLst/>
          </a:prstGeom>
          <a:noFill/>
          <a:ln/>
        </p:spPr>
        <p:txBody>
          <a:bodyPr wrap="none" lIns="0" tIns="0" rIns="0" bIns="0" rtlCol="0" anchor="t"/>
          <a:lstStyle/>
          <a:p>
            <a:pPr marL="685800" lvl="1" indent="-342900" algn="l">
              <a:lnSpc>
                <a:spcPts val="1800"/>
              </a:lnSpc>
              <a:buSzPct val="100000"/>
              <a:buChar char="•"/>
            </a:pPr>
            <a:r>
              <a:rPr lang="en-US" sz="1100" b="1" dirty="0">
                <a:solidFill>
                  <a:srgbClr val="DAD8E9"/>
                </a:solidFill>
                <a:latin typeface="Mukta Light" pitchFamily="34" charset="0"/>
                <a:ea typeface="Mukta Light" pitchFamily="34" charset="-122"/>
                <a:cs typeface="Mukta Light" pitchFamily="34" charset="-120"/>
              </a:rPr>
              <a:t>Doordash</a:t>
            </a:r>
            <a:r>
              <a:rPr lang="en-US" sz="1100" dirty="0">
                <a:solidFill>
                  <a:srgbClr val="DAD8E9"/>
                </a:solidFill>
                <a:latin typeface="Mukta Light" pitchFamily="34" charset="0"/>
                <a:ea typeface="Mukta Light" pitchFamily="34" charset="-122"/>
                <a:cs typeface="Mukta Light" pitchFamily="34" charset="-120"/>
              </a:rPr>
              <a:t> sử dụng MSE và hàm mất mát phân vị để dự đoán thời gian giao hàng.</a:t>
            </a:r>
            <a:endParaRPr lang="en-US" sz="1100" dirty="0"/>
          </a:p>
        </p:txBody>
      </p:sp>
      <p:sp>
        <p:nvSpPr>
          <p:cNvPr id="23" name="Text 21"/>
          <p:cNvSpPr/>
          <p:nvPr/>
        </p:nvSpPr>
        <p:spPr>
          <a:xfrm>
            <a:off x="1321356" y="7593330"/>
            <a:ext cx="11987689" cy="233124"/>
          </a:xfrm>
          <a:prstGeom prst="rect">
            <a:avLst/>
          </a:prstGeom>
          <a:noFill/>
          <a:ln/>
        </p:spPr>
        <p:txBody>
          <a:bodyPr wrap="none" lIns="0" tIns="0" rIns="0" bIns="0" rtlCol="0" anchor="t"/>
          <a:lstStyle/>
          <a:p>
            <a:pPr marL="0" indent="0">
              <a:lnSpc>
                <a:spcPts val="1800"/>
              </a:lnSpc>
              <a:buNone/>
            </a:pPr>
            <a:endParaRPr lang="en-US" sz="1100" dirty="0"/>
          </a:p>
        </p:txBody>
      </p:sp>
      <p:pic>
        <p:nvPicPr>
          <p:cNvPr id="25" name="Picture 24">
            <a:extLst>
              <a:ext uri="{FF2B5EF4-FFF2-40B4-BE49-F238E27FC236}">
                <a16:creationId xmlns:a16="http://schemas.microsoft.com/office/drawing/2014/main" id="{2B204E74-4F7E-486F-CE72-BCD03DDCF001}"/>
              </a:ext>
            </a:extLst>
          </p:cNvPr>
          <p:cNvPicPr>
            <a:picLocks noChangeAspect="1"/>
          </p:cNvPicPr>
          <p:nvPr/>
        </p:nvPicPr>
        <p:blipFill>
          <a:blip r:embed="rId3"/>
          <a:stretch>
            <a:fillRect/>
          </a:stretch>
        </p:blipFill>
        <p:spPr>
          <a:xfrm>
            <a:off x="4282482" y="1998914"/>
            <a:ext cx="4058216" cy="371527"/>
          </a:xfrm>
          <a:prstGeom prst="rect">
            <a:avLst/>
          </a:prstGeom>
        </p:spPr>
      </p:pic>
      <p:pic>
        <p:nvPicPr>
          <p:cNvPr id="27" name="Picture 26">
            <a:extLst>
              <a:ext uri="{FF2B5EF4-FFF2-40B4-BE49-F238E27FC236}">
                <a16:creationId xmlns:a16="http://schemas.microsoft.com/office/drawing/2014/main" id="{A5DA3534-8362-0440-C275-111F5C18FDE1}"/>
              </a:ext>
            </a:extLst>
          </p:cNvPr>
          <p:cNvPicPr>
            <a:picLocks noChangeAspect="1"/>
          </p:cNvPicPr>
          <p:nvPr/>
        </p:nvPicPr>
        <p:blipFill>
          <a:blip r:embed="rId4"/>
          <a:stretch>
            <a:fillRect/>
          </a:stretch>
        </p:blipFill>
        <p:spPr>
          <a:xfrm>
            <a:off x="4282482" y="3244065"/>
            <a:ext cx="3686689" cy="3143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1321356" y="930712"/>
            <a:ext cx="11318558" cy="623411"/>
          </a:xfrm>
          <a:prstGeom prst="rect">
            <a:avLst/>
          </a:prstGeom>
          <a:noFill/>
          <a:ln/>
        </p:spPr>
        <p:txBody>
          <a:bodyPr wrap="none" lIns="0" tIns="0" rIns="0" bIns="0" rtlCol="0" anchor="t"/>
          <a:lstStyle/>
          <a:p>
            <a:pPr marL="0" indent="0">
              <a:lnSpc>
                <a:spcPts val="4900"/>
              </a:lnSpc>
              <a:buNone/>
            </a:pPr>
            <a:r>
              <a:rPr lang="en-US" sz="3900" dirty="0">
                <a:solidFill>
                  <a:srgbClr val="C6BFEE"/>
                </a:solidFill>
                <a:latin typeface="Prompt Medium" pitchFamily="34" charset="0"/>
                <a:ea typeface="Prompt Medium" pitchFamily="34" charset="-122"/>
                <a:cs typeface="Prompt Medium" pitchFamily="34" charset="-120"/>
              </a:rPr>
              <a:t>3. </a:t>
            </a:r>
            <a:r>
              <a:rPr lang="en-US" sz="3900" b="1" dirty="0">
                <a:solidFill>
                  <a:srgbClr val="C6BFEE"/>
                </a:solidFill>
                <a:latin typeface="Prompt Medium" pitchFamily="34" charset="0"/>
                <a:ea typeface="Prompt Medium" pitchFamily="34" charset="-122"/>
                <a:cs typeface="Prompt Medium" pitchFamily="34" charset="-120"/>
              </a:rPr>
              <a:t>Hàm Mất mát Phân loại (Classification Loss):</a:t>
            </a:r>
            <a:endParaRPr lang="en-US" sz="3900" dirty="0"/>
          </a:p>
        </p:txBody>
      </p:sp>
      <p:sp>
        <p:nvSpPr>
          <p:cNvPr id="3" name="Text 1"/>
          <p:cNvSpPr/>
          <p:nvPr/>
        </p:nvSpPr>
        <p:spPr>
          <a:xfrm>
            <a:off x="1680448" y="2002988"/>
            <a:ext cx="11628596" cy="1077278"/>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DAD8E9"/>
                </a:solidFill>
                <a:latin typeface="Mukta Light" pitchFamily="34" charset="0"/>
                <a:ea typeface="Mukta Light" pitchFamily="34" charset="-122"/>
                <a:cs typeface="Mukta Light" pitchFamily="34" charset="-120"/>
              </a:rPr>
              <a:t>Tổng quan:</a:t>
            </a:r>
            <a:r>
              <a:rPr lang="en-US" sz="1750" dirty="0">
                <a:solidFill>
                  <a:srgbClr val="DAD8E9"/>
                </a:solidFill>
                <a:latin typeface="Mukta Light" pitchFamily="34" charset="0"/>
                <a:ea typeface="Mukta Light" pitchFamily="34" charset="-122"/>
                <a:cs typeface="Mukta Light" pitchFamily="34" charset="-120"/>
              </a:rPr>
              <a:t>
Hàm mất mát phân loại đo lường sự khác biệt giữa xác suất dự đoán và nhãn thực tế, thường sử dụng cho các bài toán nhị phân và đa lớp.</a:t>
            </a:r>
            <a:endParaRPr lang="en-US" sz="1750" dirty="0"/>
          </a:p>
        </p:txBody>
      </p:sp>
      <p:sp>
        <p:nvSpPr>
          <p:cNvPr id="4" name="Text 2"/>
          <p:cNvSpPr/>
          <p:nvPr/>
        </p:nvSpPr>
        <p:spPr>
          <a:xfrm>
            <a:off x="1680448" y="3158728"/>
            <a:ext cx="11628596" cy="359092"/>
          </a:xfrm>
          <a:prstGeom prst="rect">
            <a:avLst/>
          </a:prstGeom>
          <a:noFill/>
          <a:ln/>
        </p:spPr>
        <p:txBody>
          <a:bodyPr wrap="none" lIns="0" tIns="0" rIns="0" bIns="0" rtlCol="0" anchor="t"/>
          <a:lstStyle/>
          <a:p>
            <a:pPr marL="342900" indent="-342900" algn="l">
              <a:lnSpc>
                <a:spcPts val="2800"/>
              </a:lnSpc>
              <a:buSzPct val="100000"/>
              <a:buChar char="•"/>
            </a:pPr>
            <a:r>
              <a:rPr lang="en-US" sz="1750" b="1" dirty="0">
                <a:solidFill>
                  <a:srgbClr val="DAD8E9"/>
                </a:solidFill>
                <a:latin typeface="Mukta Light" pitchFamily="34" charset="0"/>
                <a:ea typeface="Mukta Light" pitchFamily="34" charset="-122"/>
                <a:cs typeface="Mukta Light" pitchFamily="34" charset="-120"/>
              </a:rPr>
              <a:t>Các hàm mất mát phổ biến:</a:t>
            </a:r>
            <a:endParaRPr lang="en-US" sz="1750" dirty="0"/>
          </a:p>
        </p:txBody>
      </p:sp>
      <p:sp>
        <p:nvSpPr>
          <p:cNvPr id="5" name="Text 3"/>
          <p:cNvSpPr/>
          <p:nvPr/>
        </p:nvSpPr>
        <p:spPr>
          <a:xfrm>
            <a:off x="2039541" y="3596283"/>
            <a:ext cx="11269504" cy="359092"/>
          </a:xfrm>
          <a:prstGeom prst="rect">
            <a:avLst/>
          </a:prstGeom>
          <a:noFill/>
          <a:ln/>
        </p:spPr>
        <p:txBody>
          <a:bodyPr wrap="none" lIns="0" tIns="0" rIns="0" bIns="0" rtlCol="0" anchor="t"/>
          <a:lstStyle/>
          <a:p>
            <a:pPr marL="685800" lvl="1" indent="-342900" algn="l">
              <a:lnSpc>
                <a:spcPts val="2800"/>
              </a:lnSpc>
              <a:buSzPct val="100000"/>
              <a:buChar char="•"/>
            </a:pPr>
            <a:r>
              <a:rPr lang="en-US" sz="1750" b="1" dirty="0">
                <a:solidFill>
                  <a:srgbClr val="DAD8E9"/>
                </a:solidFill>
                <a:latin typeface="Mukta Light" pitchFamily="34" charset="0"/>
                <a:ea typeface="Mukta Light" pitchFamily="34" charset="-122"/>
                <a:cs typeface="Mukta Light" pitchFamily="34" charset="-120"/>
              </a:rPr>
              <a:t>Cross Entropy (Entropi chéo):</a:t>
            </a:r>
            <a:endParaRPr lang="en-US" sz="1750" dirty="0"/>
          </a:p>
        </p:txBody>
      </p:sp>
      <p:sp>
        <p:nvSpPr>
          <p:cNvPr id="6" name="Text 4"/>
          <p:cNvSpPr/>
          <p:nvPr/>
        </p:nvSpPr>
        <p:spPr>
          <a:xfrm>
            <a:off x="2398633" y="4033838"/>
            <a:ext cx="10910411" cy="359092"/>
          </a:xfrm>
          <a:prstGeom prst="rect">
            <a:avLst/>
          </a:prstGeom>
          <a:noFill/>
          <a:ln/>
        </p:spPr>
        <p:txBody>
          <a:bodyPr wrap="none" lIns="0" tIns="0" rIns="0" bIns="0" rtlCol="0" anchor="t"/>
          <a:lstStyle/>
          <a:p>
            <a:pPr marL="1028700" lvl="2" indent="-342900" algn="l">
              <a:lnSpc>
                <a:spcPts val="2800"/>
              </a:lnSpc>
              <a:buSzPct val="100000"/>
              <a:buChar char="•"/>
            </a:pPr>
            <a:endParaRPr lang="en-US" sz="1750" dirty="0"/>
          </a:p>
        </p:txBody>
      </p:sp>
      <p:sp>
        <p:nvSpPr>
          <p:cNvPr id="7" name="Text 5"/>
          <p:cNvSpPr/>
          <p:nvPr/>
        </p:nvSpPr>
        <p:spPr>
          <a:xfrm>
            <a:off x="2398633" y="4471392"/>
            <a:ext cx="10910411" cy="359092"/>
          </a:xfrm>
          <a:prstGeom prst="rect">
            <a:avLst/>
          </a:prstGeom>
          <a:noFill/>
          <a:ln/>
        </p:spPr>
        <p:txBody>
          <a:bodyPr wrap="none" lIns="0" tIns="0" rIns="0" bIns="0" rtlCol="0" anchor="t"/>
          <a:lstStyle/>
          <a:p>
            <a:pPr marL="1028700" lvl="2" indent="-342900" algn="l">
              <a:lnSpc>
                <a:spcPts val="2800"/>
              </a:lnSpc>
              <a:buSzPct val="100000"/>
              <a:buChar char="•"/>
            </a:pPr>
            <a:r>
              <a:rPr lang="en-US" sz="1750" dirty="0">
                <a:solidFill>
                  <a:srgbClr val="DAD8E9"/>
                </a:solidFill>
                <a:latin typeface="Mukta Light" pitchFamily="34" charset="0"/>
                <a:ea typeface="Mukta Light" pitchFamily="34" charset="-122"/>
                <a:cs typeface="Mukta Light" pitchFamily="34" charset="-120"/>
              </a:rPr>
              <a:t>Hiệu quả trong bài toán phân loại nhị phân và đa lớp.</a:t>
            </a:r>
            <a:endParaRPr lang="en-US" sz="1750" dirty="0"/>
          </a:p>
        </p:txBody>
      </p:sp>
      <p:sp>
        <p:nvSpPr>
          <p:cNvPr id="8" name="Text 6"/>
          <p:cNvSpPr/>
          <p:nvPr/>
        </p:nvSpPr>
        <p:spPr>
          <a:xfrm>
            <a:off x="2039541" y="4908947"/>
            <a:ext cx="11269504" cy="359092"/>
          </a:xfrm>
          <a:prstGeom prst="rect">
            <a:avLst/>
          </a:prstGeom>
          <a:noFill/>
          <a:ln/>
        </p:spPr>
        <p:txBody>
          <a:bodyPr wrap="none" lIns="0" tIns="0" rIns="0" bIns="0" rtlCol="0" anchor="t"/>
          <a:lstStyle/>
          <a:p>
            <a:pPr marL="685800" lvl="1" indent="-342900" algn="l">
              <a:lnSpc>
                <a:spcPts val="2800"/>
              </a:lnSpc>
              <a:buSzPct val="100000"/>
              <a:buChar char="•"/>
            </a:pPr>
            <a:r>
              <a:rPr lang="en-US" sz="1750" b="1" dirty="0">
                <a:solidFill>
                  <a:srgbClr val="DAD8E9"/>
                </a:solidFill>
                <a:latin typeface="Mukta Light" pitchFamily="34" charset="0"/>
                <a:ea typeface="Mukta Light" pitchFamily="34" charset="-122"/>
                <a:cs typeface="Mukta Light" pitchFamily="34" charset="-120"/>
              </a:rPr>
              <a:t>Normalized Cross Entropy (NCE):</a:t>
            </a:r>
            <a:endParaRPr lang="en-US" sz="1750" dirty="0"/>
          </a:p>
        </p:txBody>
      </p:sp>
      <p:sp>
        <p:nvSpPr>
          <p:cNvPr id="9" name="Text 7"/>
          <p:cNvSpPr/>
          <p:nvPr/>
        </p:nvSpPr>
        <p:spPr>
          <a:xfrm>
            <a:off x="2398633" y="5346502"/>
            <a:ext cx="10910411" cy="359092"/>
          </a:xfrm>
          <a:prstGeom prst="rect">
            <a:avLst/>
          </a:prstGeom>
          <a:noFill/>
          <a:ln/>
        </p:spPr>
        <p:txBody>
          <a:bodyPr wrap="none" lIns="0" tIns="0" rIns="0" bIns="0" rtlCol="0" anchor="t"/>
          <a:lstStyle/>
          <a:p>
            <a:pPr marL="1028700" lvl="2" indent="-342900" algn="l">
              <a:lnSpc>
                <a:spcPts val="2800"/>
              </a:lnSpc>
              <a:buSzPct val="100000"/>
              <a:buChar char="•"/>
            </a:pPr>
            <a:r>
              <a:rPr lang="en-US" sz="1750" dirty="0">
                <a:solidFill>
                  <a:srgbClr val="DAD8E9"/>
                </a:solidFill>
                <a:latin typeface="Mukta Light" pitchFamily="34" charset="0"/>
                <a:ea typeface="Mukta Light" pitchFamily="34" charset="-122"/>
                <a:cs typeface="Mukta Light" pitchFamily="34" charset="-120"/>
              </a:rPr>
              <a:t>Giải quyết vấn đề của Cross Entropy trong dự đoán nhấp chuột quảng cáo.</a:t>
            </a:r>
            <a:endParaRPr lang="en-US" sz="1750" dirty="0"/>
          </a:p>
        </p:txBody>
      </p:sp>
      <p:sp>
        <p:nvSpPr>
          <p:cNvPr id="10" name="Text 8"/>
          <p:cNvSpPr/>
          <p:nvPr/>
        </p:nvSpPr>
        <p:spPr>
          <a:xfrm>
            <a:off x="2039541" y="5784056"/>
            <a:ext cx="11269504" cy="718185"/>
          </a:xfrm>
          <a:prstGeom prst="rect">
            <a:avLst/>
          </a:prstGeom>
          <a:noFill/>
          <a:ln/>
        </p:spPr>
        <p:txBody>
          <a:bodyPr wrap="square" lIns="0" tIns="0" rIns="0" bIns="0" rtlCol="0" anchor="t"/>
          <a:lstStyle/>
          <a:p>
            <a:pPr marL="685800" lvl="1" indent="-342900" algn="l">
              <a:lnSpc>
                <a:spcPts val="2800"/>
              </a:lnSpc>
              <a:buSzPct val="100000"/>
              <a:buChar char="•"/>
            </a:pPr>
            <a:r>
              <a:rPr lang="en-US" sz="1750" b="1" dirty="0">
                <a:solidFill>
                  <a:srgbClr val="DAD8E9"/>
                </a:solidFill>
                <a:latin typeface="Mukta Light" pitchFamily="34" charset="0"/>
                <a:ea typeface="Mukta Light" pitchFamily="34" charset="-122"/>
                <a:cs typeface="Mukta Light" pitchFamily="34" charset="-120"/>
              </a:rPr>
              <a:t>Focal Loss:</a:t>
            </a:r>
            <a:r>
              <a:rPr lang="en-US" sz="1750" dirty="0">
                <a:solidFill>
                  <a:srgbClr val="DAD8E9"/>
                </a:solidFill>
                <a:latin typeface="Mukta Light" pitchFamily="34" charset="0"/>
                <a:ea typeface="Mukta Light" pitchFamily="34" charset="-122"/>
                <a:cs typeface="Mukta Light" pitchFamily="34" charset="-120"/>
              </a:rPr>
              <a:t>
Tập trung vào các mẫu khó phân loại bằng cách điều chỉnh trọng số của chúng.</a:t>
            </a:r>
            <a:endParaRPr lang="en-US" sz="1750" dirty="0"/>
          </a:p>
        </p:txBody>
      </p:sp>
      <p:sp>
        <p:nvSpPr>
          <p:cNvPr id="11" name="Text 9"/>
          <p:cNvSpPr/>
          <p:nvPr/>
        </p:nvSpPr>
        <p:spPr>
          <a:xfrm>
            <a:off x="2039541" y="6580703"/>
            <a:ext cx="11269504" cy="718185"/>
          </a:xfrm>
          <a:prstGeom prst="rect">
            <a:avLst/>
          </a:prstGeom>
          <a:noFill/>
          <a:ln/>
        </p:spPr>
        <p:txBody>
          <a:bodyPr wrap="square" lIns="0" tIns="0" rIns="0" bIns="0" rtlCol="0" anchor="t"/>
          <a:lstStyle/>
          <a:p>
            <a:pPr marL="685800" lvl="1" indent="-342900" algn="l">
              <a:lnSpc>
                <a:spcPts val="2800"/>
              </a:lnSpc>
              <a:buSzPct val="100000"/>
              <a:buChar char="•"/>
            </a:pPr>
            <a:r>
              <a:rPr lang="en-US" sz="1750" b="1" dirty="0">
                <a:solidFill>
                  <a:srgbClr val="DAD8E9"/>
                </a:solidFill>
                <a:latin typeface="Mukta Light" pitchFamily="34" charset="0"/>
                <a:ea typeface="Mukta Light" pitchFamily="34" charset="-122"/>
                <a:cs typeface="Mukta Light" pitchFamily="34" charset="-120"/>
              </a:rPr>
              <a:t>Hinge Loss:</a:t>
            </a:r>
            <a:r>
              <a:rPr lang="en-US" sz="1750" dirty="0">
                <a:solidFill>
                  <a:srgbClr val="DAD8E9"/>
                </a:solidFill>
                <a:latin typeface="Mukta Light" pitchFamily="34" charset="0"/>
                <a:ea typeface="Mukta Light" pitchFamily="34" charset="-122"/>
                <a:cs typeface="Mukta Light" pitchFamily="34" charset="-120"/>
              </a:rPr>
              <a:t>
Sử dụng trong các mô hình SVM, phạt các mẫu phân loại sai và các mẫu gần ranh giới quyết định.</a:t>
            </a:r>
            <a:endParaRPr lang="en-US" sz="1750" dirty="0"/>
          </a:p>
        </p:txBody>
      </p:sp>
      <p:pic>
        <p:nvPicPr>
          <p:cNvPr id="13" name="Picture 12">
            <a:extLst>
              <a:ext uri="{FF2B5EF4-FFF2-40B4-BE49-F238E27FC236}">
                <a16:creationId xmlns:a16="http://schemas.microsoft.com/office/drawing/2014/main" id="{2540CC52-5466-DEEA-DA48-07B0DB010F8F}"/>
              </a:ext>
            </a:extLst>
          </p:cNvPr>
          <p:cNvPicPr>
            <a:picLocks noChangeAspect="1"/>
          </p:cNvPicPr>
          <p:nvPr/>
        </p:nvPicPr>
        <p:blipFill>
          <a:blip r:embed="rId3"/>
          <a:stretch>
            <a:fillRect/>
          </a:stretch>
        </p:blipFill>
        <p:spPr>
          <a:xfrm>
            <a:off x="5829092" y="3900457"/>
            <a:ext cx="2972215" cy="4286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1321356" y="651867"/>
            <a:ext cx="10267236" cy="657225"/>
          </a:xfrm>
          <a:prstGeom prst="rect">
            <a:avLst/>
          </a:prstGeom>
          <a:noFill/>
          <a:ln/>
        </p:spPr>
        <p:txBody>
          <a:bodyPr wrap="none" lIns="0" tIns="0" rIns="0" bIns="0" rtlCol="0" anchor="t"/>
          <a:lstStyle/>
          <a:p>
            <a:pPr marL="0" indent="0">
              <a:lnSpc>
                <a:spcPts val="5150"/>
              </a:lnSpc>
              <a:buNone/>
            </a:pPr>
            <a:r>
              <a:rPr lang="en-US" sz="4100" dirty="0">
                <a:solidFill>
                  <a:srgbClr val="C6BFEE"/>
                </a:solidFill>
                <a:latin typeface="Prompt Medium" pitchFamily="34" charset="0"/>
                <a:ea typeface="Prompt Medium" pitchFamily="34" charset="-122"/>
                <a:cs typeface="Prompt Medium" pitchFamily="34" charset="-120"/>
              </a:rPr>
              <a:t>4. </a:t>
            </a:r>
            <a:r>
              <a:rPr lang="en-US" sz="4100" b="1" dirty="0">
                <a:solidFill>
                  <a:srgbClr val="C6BFEE"/>
                </a:solidFill>
                <a:latin typeface="Prompt Medium" pitchFamily="34" charset="0"/>
                <a:ea typeface="Prompt Medium" pitchFamily="34" charset="-122"/>
                <a:cs typeface="Prompt Medium" pitchFamily="34" charset="-120"/>
              </a:rPr>
              <a:t>Đánh giá mô hình (Model Evaluation):</a:t>
            </a:r>
            <a:endParaRPr lang="en-US" sz="4100" dirty="0"/>
          </a:p>
        </p:txBody>
      </p:sp>
      <p:sp>
        <p:nvSpPr>
          <p:cNvPr id="3" name="Text 1"/>
          <p:cNvSpPr/>
          <p:nvPr/>
        </p:nvSpPr>
        <p:spPr>
          <a:xfrm>
            <a:off x="1699736" y="1782247"/>
            <a:ext cx="11609308" cy="378500"/>
          </a:xfrm>
          <a:prstGeom prst="rect">
            <a:avLst/>
          </a:prstGeom>
          <a:noFill/>
          <a:ln/>
        </p:spPr>
        <p:txBody>
          <a:bodyPr wrap="none" lIns="0" tIns="0" rIns="0" bIns="0" rtlCol="0" anchor="t"/>
          <a:lstStyle/>
          <a:p>
            <a:pPr marL="342900" indent="-342900" algn="l">
              <a:lnSpc>
                <a:spcPts val="2950"/>
              </a:lnSpc>
              <a:buSzPct val="100000"/>
              <a:buChar char="•"/>
            </a:pPr>
            <a:r>
              <a:rPr lang="en-US" sz="1850" b="1" dirty="0">
                <a:solidFill>
                  <a:srgbClr val="DAD8E9"/>
                </a:solidFill>
                <a:latin typeface="Mukta Light" pitchFamily="34" charset="0"/>
                <a:ea typeface="Mukta Light" pitchFamily="34" charset="-122"/>
                <a:cs typeface="Mukta Light" pitchFamily="34" charset="-120"/>
              </a:rPr>
              <a:t>Metrics Offline:</a:t>
            </a:r>
            <a:endParaRPr lang="en-US" sz="1850" dirty="0"/>
          </a:p>
        </p:txBody>
      </p:sp>
      <p:sp>
        <p:nvSpPr>
          <p:cNvPr id="4" name="Text 2"/>
          <p:cNvSpPr/>
          <p:nvPr/>
        </p:nvSpPr>
        <p:spPr>
          <a:xfrm>
            <a:off x="2078236" y="2243495"/>
            <a:ext cx="11230808" cy="756999"/>
          </a:xfrm>
          <a:prstGeom prst="rect">
            <a:avLst/>
          </a:prstGeom>
          <a:noFill/>
          <a:ln/>
        </p:spPr>
        <p:txBody>
          <a:bodyPr wrap="square" lIns="0" tIns="0" rIns="0" bIns="0" rtlCol="0" anchor="t"/>
          <a:lstStyle/>
          <a:p>
            <a:pPr marL="685800" lvl="1" indent="-342900" algn="l">
              <a:lnSpc>
                <a:spcPts val="2950"/>
              </a:lnSpc>
              <a:buSzPct val="100000"/>
              <a:buChar char="•"/>
            </a:pPr>
            <a:r>
              <a:rPr lang="en-US" sz="1850" b="1" dirty="0">
                <a:solidFill>
                  <a:srgbClr val="DAD8E9"/>
                </a:solidFill>
                <a:latin typeface="Mukta Light" pitchFamily="34" charset="0"/>
                <a:ea typeface="Mukta Light" pitchFamily="34" charset="-122"/>
                <a:cs typeface="Mukta Light" pitchFamily="34" charset="-120"/>
              </a:rPr>
              <a:t>Log Loss:</a:t>
            </a:r>
            <a:r>
              <a:rPr lang="en-US" sz="1850" dirty="0">
                <a:solidFill>
                  <a:srgbClr val="DAD8E9"/>
                </a:solidFill>
                <a:latin typeface="Mukta Light" pitchFamily="34" charset="0"/>
                <a:ea typeface="Mukta Light" pitchFamily="34" charset="-122"/>
                <a:cs typeface="Mukta Light" pitchFamily="34" charset="-120"/>
              </a:rPr>
              <a:t>
Đo lường sự khác biệt giữa nhãn thực và xác suất dự đoán.</a:t>
            </a:r>
            <a:endParaRPr lang="en-US" sz="1850" dirty="0"/>
          </a:p>
        </p:txBody>
      </p:sp>
      <p:sp>
        <p:nvSpPr>
          <p:cNvPr id="5" name="Text 3"/>
          <p:cNvSpPr/>
          <p:nvPr/>
        </p:nvSpPr>
        <p:spPr>
          <a:xfrm>
            <a:off x="2078236" y="3083243"/>
            <a:ext cx="11230808" cy="756999"/>
          </a:xfrm>
          <a:prstGeom prst="rect">
            <a:avLst/>
          </a:prstGeom>
          <a:noFill/>
          <a:ln/>
        </p:spPr>
        <p:txBody>
          <a:bodyPr wrap="square" lIns="0" tIns="0" rIns="0" bIns="0" rtlCol="0" anchor="t"/>
          <a:lstStyle/>
          <a:p>
            <a:pPr marL="685800" lvl="1" indent="-342900" algn="l">
              <a:lnSpc>
                <a:spcPts val="2950"/>
              </a:lnSpc>
              <a:buSzPct val="100000"/>
              <a:buChar char="•"/>
            </a:pPr>
            <a:r>
              <a:rPr lang="en-US" sz="1850" b="1" dirty="0">
                <a:solidFill>
                  <a:srgbClr val="DAD8E9"/>
                </a:solidFill>
                <a:latin typeface="Mukta Light" pitchFamily="34" charset="0"/>
                <a:ea typeface="Mukta Light" pitchFamily="34" charset="-122"/>
                <a:cs typeface="Mukta Light" pitchFamily="34" charset="-120"/>
              </a:rPr>
              <a:t>AUC (Area Under the Curve):</a:t>
            </a:r>
            <a:r>
              <a:rPr lang="en-US" sz="1850" dirty="0">
                <a:solidFill>
                  <a:srgbClr val="DAD8E9"/>
                </a:solidFill>
                <a:latin typeface="Mukta Light" pitchFamily="34" charset="0"/>
                <a:ea typeface="Mukta Light" pitchFamily="34" charset="-122"/>
                <a:cs typeface="Mukta Light" pitchFamily="34" charset="-120"/>
              </a:rPr>
              <a:t>
Đo lường hiệu suất tổng thể của mô hình phân loại nhị phân.</a:t>
            </a:r>
            <a:endParaRPr lang="en-US" sz="1850" dirty="0"/>
          </a:p>
        </p:txBody>
      </p:sp>
      <p:sp>
        <p:nvSpPr>
          <p:cNvPr id="6" name="Text 4"/>
          <p:cNvSpPr/>
          <p:nvPr/>
        </p:nvSpPr>
        <p:spPr>
          <a:xfrm>
            <a:off x="2078236" y="3922990"/>
            <a:ext cx="11230808" cy="756999"/>
          </a:xfrm>
          <a:prstGeom prst="rect">
            <a:avLst/>
          </a:prstGeom>
          <a:noFill/>
          <a:ln/>
        </p:spPr>
        <p:txBody>
          <a:bodyPr wrap="square" lIns="0" tIns="0" rIns="0" bIns="0" rtlCol="0" anchor="t"/>
          <a:lstStyle/>
          <a:p>
            <a:pPr marL="685800" lvl="1" indent="-342900" algn="l">
              <a:lnSpc>
                <a:spcPts val="2950"/>
              </a:lnSpc>
              <a:buSzPct val="100000"/>
              <a:buChar char="•"/>
            </a:pPr>
            <a:r>
              <a:rPr lang="en-US" sz="1850" b="1" dirty="0">
                <a:solidFill>
                  <a:srgbClr val="DAD8E9"/>
                </a:solidFill>
                <a:latin typeface="Mukta Light" pitchFamily="34" charset="0"/>
                <a:ea typeface="Mukta Light" pitchFamily="34" charset="-122"/>
                <a:cs typeface="Mukta Light" pitchFamily="34" charset="-120"/>
              </a:rPr>
              <a:t>Precision và Recall:</a:t>
            </a:r>
            <a:r>
              <a:rPr lang="en-US" sz="1850" dirty="0">
                <a:solidFill>
                  <a:srgbClr val="DAD8E9"/>
                </a:solidFill>
                <a:latin typeface="Mukta Light" pitchFamily="34" charset="0"/>
                <a:ea typeface="Mukta Light" pitchFamily="34" charset="-122"/>
                <a:cs typeface="Mukta Light" pitchFamily="34" charset="-120"/>
              </a:rPr>
              <a:t>
Đo lường khả năng dự đoán đúng các mẫu dương tính.</a:t>
            </a:r>
            <a:endParaRPr lang="en-US" sz="1850" dirty="0"/>
          </a:p>
        </p:txBody>
      </p:sp>
      <p:sp>
        <p:nvSpPr>
          <p:cNvPr id="7" name="Text 5"/>
          <p:cNvSpPr/>
          <p:nvPr/>
        </p:nvSpPr>
        <p:spPr>
          <a:xfrm>
            <a:off x="2078236" y="4762738"/>
            <a:ext cx="11230808" cy="756999"/>
          </a:xfrm>
          <a:prstGeom prst="rect">
            <a:avLst/>
          </a:prstGeom>
          <a:noFill/>
          <a:ln/>
        </p:spPr>
        <p:txBody>
          <a:bodyPr wrap="square" lIns="0" tIns="0" rIns="0" bIns="0" rtlCol="0" anchor="t"/>
          <a:lstStyle/>
          <a:p>
            <a:pPr marL="685800" lvl="1" indent="-342900" algn="l">
              <a:lnSpc>
                <a:spcPts val="2950"/>
              </a:lnSpc>
              <a:buSzPct val="100000"/>
              <a:buChar char="•"/>
            </a:pPr>
            <a:r>
              <a:rPr lang="en-US" sz="1850" b="1" dirty="0">
                <a:solidFill>
                  <a:srgbClr val="DAD8E9"/>
                </a:solidFill>
                <a:latin typeface="Mukta Light" pitchFamily="34" charset="0"/>
                <a:ea typeface="Mukta Light" pitchFamily="34" charset="-122"/>
                <a:cs typeface="Mukta Light" pitchFamily="34" charset="-120"/>
              </a:rPr>
              <a:t>MRR (Mean Reciprocal Rank):</a:t>
            </a:r>
            <a:r>
              <a:rPr lang="en-US" sz="1850" dirty="0">
                <a:solidFill>
                  <a:srgbClr val="DAD8E9"/>
                </a:solidFill>
                <a:latin typeface="Mukta Light" pitchFamily="34" charset="0"/>
                <a:ea typeface="Mukta Light" pitchFamily="34" charset="-122"/>
                <a:cs typeface="Mukta Light" pitchFamily="34" charset="-120"/>
              </a:rPr>
              <a:t>
Xem xét vị trí của kết quả liên quan đầu tiên trong danh sách.</a:t>
            </a:r>
            <a:endParaRPr lang="en-US" sz="1850" dirty="0"/>
          </a:p>
        </p:txBody>
      </p:sp>
      <p:sp>
        <p:nvSpPr>
          <p:cNvPr id="8" name="Text 6"/>
          <p:cNvSpPr/>
          <p:nvPr/>
        </p:nvSpPr>
        <p:spPr>
          <a:xfrm>
            <a:off x="2078236" y="5602486"/>
            <a:ext cx="11230808" cy="756999"/>
          </a:xfrm>
          <a:prstGeom prst="rect">
            <a:avLst/>
          </a:prstGeom>
          <a:noFill/>
          <a:ln/>
        </p:spPr>
        <p:txBody>
          <a:bodyPr wrap="square" lIns="0" tIns="0" rIns="0" bIns="0" rtlCol="0" anchor="t"/>
          <a:lstStyle/>
          <a:p>
            <a:pPr marL="685800" lvl="1" indent="-342900" algn="l">
              <a:lnSpc>
                <a:spcPts val="2950"/>
              </a:lnSpc>
              <a:buSzPct val="100000"/>
              <a:buChar char="•"/>
            </a:pPr>
            <a:r>
              <a:rPr lang="en-US" sz="1850" b="1" dirty="0">
                <a:solidFill>
                  <a:srgbClr val="DAD8E9"/>
                </a:solidFill>
                <a:latin typeface="Mukta Light" pitchFamily="34" charset="0"/>
                <a:ea typeface="Mukta Light" pitchFamily="34" charset="-122"/>
                <a:cs typeface="Mukta Light" pitchFamily="34" charset="-120"/>
              </a:rPr>
              <a:t>NDCG (Normalized Discounted Cumulative Gain):</a:t>
            </a:r>
            <a:r>
              <a:rPr lang="en-US" sz="1850" dirty="0">
                <a:solidFill>
                  <a:srgbClr val="DAD8E9"/>
                </a:solidFill>
                <a:latin typeface="Mukta Light" pitchFamily="34" charset="0"/>
                <a:ea typeface="Mukta Light" pitchFamily="34" charset="-122"/>
                <a:cs typeface="Mukta Light" pitchFamily="34" charset="-120"/>
              </a:rPr>
              <a:t>
Đánh giá dựa trên thứ tự của các kết quả dự đoán.</a:t>
            </a:r>
            <a:endParaRPr lang="en-US" sz="1850" dirty="0"/>
          </a:p>
        </p:txBody>
      </p:sp>
      <p:sp>
        <p:nvSpPr>
          <p:cNvPr id="9" name="Text 7"/>
          <p:cNvSpPr/>
          <p:nvPr/>
        </p:nvSpPr>
        <p:spPr>
          <a:xfrm>
            <a:off x="1699736" y="6442234"/>
            <a:ext cx="11609308" cy="1135499"/>
          </a:xfrm>
          <a:prstGeom prst="rect">
            <a:avLst/>
          </a:prstGeom>
          <a:noFill/>
          <a:ln/>
        </p:spPr>
        <p:txBody>
          <a:bodyPr wrap="square" lIns="0" tIns="0" rIns="0" bIns="0" rtlCol="0" anchor="t"/>
          <a:lstStyle/>
          <a:p>
            <a:pPr marL="342900" indent="-342900" algn="l">
              <a:lnSpc>
                <a:spcPts val="2950"/>
              </a:lnSpc>
              <a:buSzPct val="100000"/>
              <a:buChar char="•"/>
            </a:pPr>
            <a:r>
              <a:rPr lang="en-US" sz="1850" b="1" dirty="0">
                <a:solidFill>
                  <a:srgbClr val="DAD8E9"/>
                </a:solidFill>
                <a:latin typeface="Mukta Light" pitchFamily="34" charset="0"/>
                <a:ea typeface="Mukta Light" pitchFamily="34" charset="-122"/>
                <a:cs typeface="Mukta Light" pitchFamily="34" charset="-120"/>
              </a:rPr>
              <a:t>Metrics Online:</a:t>
            </a:r>
            <a:r>
              <a:rPr lang="en-US" sz="1850" dirty="0">
                <a:solidFill>
                  <a:srgbClr val="DAD8E9"/>
                </a:solidFill>
                <a:latin typeface="Mukta Light" pitchFamily="34" charset="0"/>
                <a:ea typeface="Mukta Light" pitchFamily="34" charset="-122"/>
                <a:cs typeface="Mukta Light" pitchFamily="34" charset="-120"/>
              </a:rPr>
              <a:t>
Được sử dụng để đánh giá hiệu suất mô hình trong môi trường thực tế như doanh thu, tỷ lệ nhấp (CTR), tỷ lệ chuyển đổi.</a:t>
            </a:r>
            <a:endParaRPr lang="en-US" sz="185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1321356" y="1472446"/>
            <a:ext cx="11987689" cy="1371600"/>
          </a:xfrm>
          <a:prstGeom prst="rect">
            <a:avLst/>
          </a:prstGeom>
          <a:noFill/>
          <a:ln/>
        </p:spPr>
        <p:txBody>
          <a:bodyPr wrap="squar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5. </a:t>
            </a:r>
            <a:r>
              <a:rPr lang="en-US" sz="4300" b="1" dirty="0">
                <a:solidFill>
                  <a:srgbClr val="C6BFEE"/>
                </a:solidFill>
                <a:latin typeface="Prompt Medium" pitchFamily="34" charset="0"/>
                <a:ea typeface="Prompt Medium" pitchFamily="34" charset="-122"/>
                <a:cs typeface="Prompt Medium" pitchFamily="34" charset="-120"/>
              </a:rPr>
              <a:t>Các vấn đề đặc biệt (Special Considerations):</a:t>
            </a:r>
            <a:endParaRPr lang="en-US" sz="4300" dirty="0"/>
          </a:p>
        </p:txBody>
      </p:sp>
      <p:sp>
        <p:nvSpPr>
          <p:cNvPr id="3" name="Text 1"/>
          <p:cNvSpPr/>
          <p:nvPr/>
        </p:nvSpPr>
        <p:spPr>
          <a:xfrm>
            <a:off x="1716286" y="3337798"/>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Độ lệch vị trí (Position Bias):</a:t>
            </a:r>
            <a:r>
              <a:rPr lang="en-US" sz="1900" dirty="0">
                <a:solidFill>
                  <a:srgbClr val="DAD8E9"/>
                </a:solidFill>
                <a:latin typeface="Mukta Light" pitchFamily="34" charset="0"/>
                <a:ea typeface="Mukta Light" pitchFamily="34" charset="-122"/>
                <a:cs typeface="Mukta Light" pitchFamily="34" charset="-120"/>
              </a:rPr>
              <a:t>
Độ lệch vị trí có thể ảnh hưởng đến hiệu suất mô hình đề xuất quảng cáo.</a:t>
            </a:r>
            <a:endParaRPr lang="en-US" sz="1900" dirty="0"/>
          </a:p>
        </p:txBody>
      </p:sp>
      <p:sp>
        <p:nvSpPr>
          <p:cNvPr id="4" name="Text 2"/>
          <p:cNvSpPr/>
          <p:nvPr/>
        </p:nvSpPr>
        <p:spPr>
          <a:xfrm>
            <a:off x="1716286" y="4214217"/>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Hiệu chỉnh (Calibration):</a:t>
            </a:r>
            <a:r>
              <a:rPr lang="en-US" sz="1900" dirty="0">
                <a:solidFill>
                  <a:srgbClr val="DAD8E9"/>
                </a:solidFill>
                <a:latin typeface="Mukta Light" pitchFamily="34" charset="0"/>
                <a:ea typeface="Mukta Light" pitchFamily="34" charset="-122"/>
                <a:cs typeface="Mukta Light" pitchFamily="34" charset="-120"/>
              </a:rPr>
              <a:t>
Đảm bảo mô hình đưa ra dự đoán sát với xác suất thực tế.</a:t>
            </a:r>
            <a:endParaRPr lang="en-US" sz="1900" dirty="0"/>
          </a:p>
        </p:txBody>
      </p:sp>
      <p:sp>
        <p:nvSpPr>
          <p:cNvPr id="5" name="Text 3"/>
          <p:cNvSpPr/>
          <p:nvPr/>
        </p:nvSpPr>
        <p:spPr>
          <a:xfrm>
            <a:off x="1716286" y="5090636"/>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Bài toán không tĩnh (Nonstationary Problem):</a:t>
            </a:r>
            <a:r>
              <a:rPr lang="en-US" sz="1900" dirty="0">
                <a:solidFill>
                  <a:srgbClr val="DAD8E9"/>
                </a:solidFill>
                <a:latin typeface="Mukta Light" pitchFamily="34" charset="0"/>
                <a:ea typeface="Mukta Light" pitchFamily="34" charset="-122"/>
                <a:cs typeface="Mukta Light" pitchFamily="34" charset="-120"/>
              </a:rPr>
              <a:t>
Dữ liệu thay đổi theo thời gian đòi hỏi phải điều chỉnh mô hình.</a:t>
            </a:r>
            <a:endParaRPr lang="en-US" sz="1900" dirty="0"/>
          </a:p>
        </p:txBody>
      </p:sp>
      <p:sp>
        <p:nvSpPr>
          <p:cNvPr id="6" name="Text 4"/>
          <p:cNvSpPr/>
          <p:nvPr/>
        </p:nvSpPr>
        <p:spPr>
          <a:xfrm>
            <a:off x="1716286" y="5967055"/>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Khám phá so với Khai thác (Exploration vs. Exploitation):</a:t>
            </a:r>
            <a:r>
              <a:rPr lang="en-US" sz="1900" dirty="0">
                <a:solidFill>
                  <a:srgbClr val="DAD8E9"/>
                </a:solidFill>
                <a:latin typeface="Mukta Light" pitchFamily="34" charset="0"/>
                <a:ea typeface="Mukta Light" pitchFamily="34" charset="-122"/>
                <a:cs typeface="Mukta Light" pitchFamily="34" charset="-120"/>
              </a:rPr>
              <a:t>
Cân bằng giữa việc khám phá thông tin mới và khai thác thông tin hiện có trong hệ thống đề xuất.</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1321356" y="3086814"/>
            <a:ext cx="10457140" cy="685800"/>
          </a:xfrm>
          <a:prstGeom prst="rect">
            <a:avLst/>
          </a:prstGeom>
          <a:noFill/>
          <a:ln/>
        </p:spPr>
        <p:txBody>
          <a:bodyPr wrap="none" lIns="0" tIns="0" rIns="0" bIns="0" rtlCol="0" anchor="t"/>
          <a:lstStyle/>
          <a:p>
            <a:pPr marL="0" indent="0">
              <a:lnSpc>
                <a:spcPts val="5400"/>
              </a:lnSpc>
              <a:buNone/>
            </a:pPr>
            <a:r>
              <a:rPr lang="en-US" sz="4300" b="1" dirty="0">
                <a:solidFill>
                  <a:srgbClr val="C6BFEE"/>
                </a:solidFill>
                <a:latin typeface="Prompt Medium" pitchFamily="34" charset="0"/>
                <a:ea typeface="Prompt Medium" pitchFamily="34" charset="-122"/>
                <a:cs typeface="Prompt Medium" pitchFamily="34" charset="-120"/>
              </a:rPr>
              <a:t>6. Bài tập ôn tập (Interview Exercises):</a:t>
            </a:r>
            <a:endParaRPr lang="en-US" sz="4300" dirty="0"/>
          </a:p>
        </p:txBody>
      </p:sp>
      <p:sp>
        <p:nvSpPr>
          <p:cNvPr id="3" name="Text 1"/>
          <p:cNvSpPr/>
          <p:nvPr/>
        </p:nvSpPr>
        <p:spPr>
          <a:xfrm>
            <a:off x="1716286" y="4266367"/>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Thiết kế mô hình dự đoán số người tham dự sự kiện trên Facebook.</a:t>
            </a:r>
            <a:endParaRPr lang="en-US" sz="1900" dirty="0"/>
          </a:p>
        </p:txBody>
      </p:sp>
      <p:sp>
        <p:nvSpPr>
          <p:cNvPr id="4" name="Text 2"/>
          <p:cNvSpPr/>
          <p:nvPr/>
        </p:nvSpPr>
        <p:spPr>
          <a:xfrm>
            <a:off x="1716286" y="4747736"/>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Phát hiện sự khác biệt giữa người thật và hình ảnh trên TV.</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06097" y="852845"/>
            <a:ext cx="5074087" cy="6523911"/>
          </a:xfrm>
          <a:prstGeom prst="rect">
            <a:avLst/>
          </a:prstGeom>
        </p:spPr>
      </p:pic>
      <p:sp>
        <p:nvSpPr>
          <p:cNvPr id="4" name="Text 0"/>
          <p:cNvSpPr/>
          <p:nvPr/>
        </p:nvSpPr>
        <p:spPr>
          <a:xfrm>
            <a:off x="6063377" y="454104"/>
            <a:ext cx="7990046" cy="915829"/>
          </a:xfrm>
          <a:prstGeom prst="rect">
            <a:avLst/>
          </a:prstGeom>
          <a:noFill/>
          <a:ln/>
        </p:spPr>
        <p:txBody>
          <a:bodyPr wrap="square" lIns="0" tIns="0" rIns="0" bIns="0" rtlCol="0" anchor="t"/>
          <a:lstStyle/>
          <a:p>
            <a:pPr marL="0" indent="0">
              <a:lnSpc>
                <a:spcPts val="3600"/>
              </a:lnSpc>
              <a:buNone/>
            </a:pPr>
            <a:r>
              <a:rPr lang="en-US" sz="2850" dirty="0">
                <a:solidFill>
                  <a:srgbClr val="C6BFEE"/>
                </a:solidFill>
                <a:latin typeface="Prompt Medium" pitchFamily="34" charset="0"/>
                <a:ea typeface="Prompt Medium" pitchFamily="34" charset="-122"/>
                <a:cs typeface="Prompt Medium" pitchFamily="34" charset="-120"/>
              </a:rPr>
              <a:t>IV. Common Sampling Techniques (Các kỹ thuật lấy mẫu phổ biến)</a:t>
            </a:r>
            <a:endParaRPr lang="en-US" sz="2850" dirty="0"/>
          </a:p>
        </p:txBody>
      </p:sp>
      <p:pic>
        <p:nvPicPr>
          <p:cNvPr id="5" name="Image 2" descr="preencoded.png"/>
          <p:cNvPicPr>
            <a:picLocks noChangeAspect="1"/>
          </p:cNvPicPr>
          <p:nvPr/>
        </p:nvPicPr>
        <p:blipFill>
          <a:blip r:embed="rId5"/>
          <a:stretch>
            <a:fillRect/>
          </a:stretch>
        </p:blipFill>
        <p:spPr>
          <a:xfrm>
            <a:off x="6063377" y="1617226"/>
            <a:ext cx="412194" cy="412194"/>
          </a:xfrm>
          <a:prstGeom prst="rect">
            <a:avLst/>
          </a:prstGeom>
        </p:spPr>
      </p:pic>
      <p:sp>
        <p:nvSpPr>
          <p:cNvPr id="6" name="Text 1"/>
          <p:cNvSpPr/>
          <p:nvPr/>
        </p:nvSpPr>
        <p:spPr>
          <a:xfrm>
            <a:off x="6063377" y="2194203"/>
            <a:ext cx="1851422" cy="228957"/>
          </a:xfrm>
          <a:prstGeom prst="rect">
            <a:avLst/>
          </a:prstGeom>
          <a:noFill/>
          <a:ln/>
        </p:spPr>
        <p:txBody>
          <a:bodyPr wrap="none" lIns="0" tIns="0" rIns="0" bIns="0" rtlCol="0" anchor="t"/>
          <a:lstStyle/>
          <a:p>
            <a:pPr marL="0" indent="0" algn="l">
              <a:lnSpc>
                <a:spcPts val="1800"/>
              </a:lnSpc>
              <a:buNone/>
            </a:pPr>
            <a:r>
              <a:rPr lang="en-US" sz="1400" dirty="0">
                <a:solidFill>
                  <a:srgbClr val="DAD8E9"/>
                </a:solidFill>
                <a:latin typeface="Prompt Medium" pitchFamily="34" charset="0"/>
                <a:ea typeface="Prompt Medium" pitchFamily="34" charset="-122"/>
                <a:cs typeface="Prompt Medium" pitchFamily="34" charset="-120"/>
              </a:rPr>
              <a:t>Lấy Mẫu Ngẫu Nhiên</a:t>
            </a:r>
            <a:endParaRPr lang="en-US" sz="1400" dirty="0"/>
          </a:p>
        </p:txBody>
      </p:sp>
      <p:sp>
        <p:nvSpPr>
          <p:cNvPr id="7" name="Text 2"/>
          <p:cNvSpPr/>
          <p:nvPr/>
        </p:nvSpPr>
        <p:spPr>
          <a:xfrm>
            <a:off x="6063377" y="2521982"/>
            <a:ext cx="7990046" cy="263843"/>
          </a:xfrm>
          <a:prstGeom prst="rect">
            <a:avLst/>
          </a:prstGeom>
          <a:noFill/>
          <a:ln/>
        </p:spPr>
        <p:txBody>
          <a:bodyPr wrap="none" lIns="0" tIns="0" rIns="0" bIns="0" rtlCol="0" anchor="t"/>
          <a:lstStyle/>
          <a:p>
            <a:pPr marL="0" indent="0" algn="l">
              <a:lnSpc>
                <a:spcPts val="2050"/>
              </a:lnSpc>
              <a:buNone/>
            </a:pPr>
            <a:r>
              <a:rPr lang="en-US" sz="1250" dirty="0">
                <a:solidFill>
                  <a:srgbClr val="DAD8E9"/>
                </a:solidFill>
                <a:latin typeface="Mukta Light" pitchFamily="34" charset="0"/>
                <a:ea typeface="Mukta Light" pitchFamily="34" charset="-122"/>
                <a:cs typeface="Mukta Light" pitchFamily="34" charset="-120"/>
              </a:rPr>
              <a:t>Kỹ thuật đơn giản nhất, chọn ngẫu nhiên các mẫu từ tập dữ liệu lớn.</a:t>
            </a:r>
            <a:endParaRPr lang="en-US" sz="1250" dirty="0"/>
          </a:p>
        </p:txBody>
      </p:sp>
      <p:pic>
        <p:nvPicPr>
          <p:cNvPr id="8" name="Image 3" descr="preencoded.png"/>
          <p:cNvPicPr>
            <a:picLocks noChangeAspect="1"/>
          </p:cNvPicPr>
          <p:nvPr/>
        </p:nvPicPr>
        <p:blipFill>
          <a:blip r:embed="rId6"/>
          <a:stretch>
            <a:fillRect/>
          </a:stretch>
        </p:blipFill>
        <p:spPr>
          <a:xfrm>
            <a:off x="6063377" y="3280410"/>
            <a:ext cx="412194" cy="412194"/>
          </a:xfrm>
          <a:prstGeom prst="rect">
            <a:avLst/>
          </a:prstGeom>
        </p:spPr>
      </p:pic>
      <p:sp>
        <p:nvSpPr>
          <p:cNvPr id="9" name="Text 3"/>
          <p:cNvSpPr/>
          <p:nvPr/>
        </p:nvSpPr>
        <p:spPr>
          <a:xfrm>
            <a:off x="6063377" y="3857387"/>
            <a:ext cx="1831896" cy="228957"/>
          </a:xfrm>
          <a:prstGeom prst="rect">
            <a:avLst/>
          </a:prstGeom>
          <a:noFill/>
          <a:ln/>
        </p:spPr>
        <p:txBody>
          <a:bodyPr wrap="none" lIns="0" tIns="0" rIns="0" bIns="0" rtlCol="0" anchor="t"/>
          <a:lstStyle/>
          <a:p>
            <a:pPr marL="0" indent="0" algn="l">
              <a:lnSpc>
                <a:spcPts val="1800"/>
              </a:lnSpc>
              <a:buNone/>
            </a:pPr>
            <a:r>
              <a:rPr lang="en-US" sz="1400" dirty="0">
                <a:solidFill>
                  <a:srgbClr val="DAD8E9"/>
                </a:solidFill>
                <a:latin typeface="Prompt Medium" pitchFamily="34" charset="0"/>
                <a:ea typeface="Prompt Medium" pitchFamily="34" charset="-122"/>
                <a:cs typeface="Prompt Medium" pitchFamily="34" charset="-120"/>
              </a:rPr>
              <a:t>Lấy Mẫu Từ Chối</a:t>
            </a:r>
            <a:endParaRPr lang="en-US" sz="1400" dirty="0"/>
          </a:p>
        </p:txBody>
      </p:sp>
      <p:sp>
        <p:nvSpPr>
          <p:cNvPr id="10" name="Text 4"/>
          <p:cNvSpPr/>
          <p:nvPr/>
        </p:nvSpPr>
        <p:spPr>
          <a:xfrm>
            <a:off x="6063377" y="4185166"/>
            <a:ext cx="7990046" cy="263843"/>
          </a:xfrm>
          <a:prstGeom prst="rect">
            <a:avLst/>
          </a:prstGeom>
          <a:noFill/>
          <a:ln/>
        </p:spPr>
        <p:txBody>
          <a:bodyPr wrap="none" lIns="0" tIns="0" rIns="0" bIns="0" rtlCol="0" anchor="t"/>
          <a:lstStyle/>
          <a:p>
            <a:pPr marL="0" indent="0" algn="l">
              <a:lnSpc>
                <a:spcPts val="2050"/>
              </a:lnSpc>
              <a:buNone/>
            </a:pPr>
            <a:r>
              <a:rPr lang="en-US" sz="1250" dirty="0">
                <a:solidFill>
                  <a:srgbClr val="DAD8E9"/>
                </a:solidFill>
                <a:latin typeface="Mukta Light" pitchFamily="34" charset="0"/>
                <a:ea typeface="Mukta Light" pitchFamily="34" charset="-122"/>
                <a:cs typeface="Mukta Light" pitchFamily="34" charset="-120"/>
              </a:rPr>
              <a:t>Sử dụng khi cần tạo mẫu ngẫu nhiên từ một phân phối phức tạp.</a:t>
            </a:r>
            <a:endParaRPr lang="en-US" sz="1250" dirty="0"/>
          </a:p>
        </p:txBody>
      </p:sp>
      <p:pic>
        <p:nvPicPr>
          <p:cNvPr id="11" name="Image 4" descr="preencoded.png"/>
          <p:cNvPicPr>
            <a:picLocks noChangeAspect="1"/>
          </p:cNvPicPr>
          <p:nvPr/>
        </p:nvPicPr>
        <p:blipFill>
          <a:blip r:embed="rId7"/>
          <a:stretch>
            <a:fillRect/>
          </a:stretch>
        </p:blipFill>
        <p:spPr>
          <a:xfrm>
            <a:off x="6063377" y="4943594"/>
            <a:ext cx="412194" cy="412194"/>
          </a:xfrm>
          <a:prstGeom prst="rect">
            <a:avLst/>
          </a:prstGeom>
        </p:spPr>
      </p:pic>
      <p:sp>
        <p:nvSpPr>
          <p:cNvPr id="12" name="Text 5"/>
          <p:cNvSpPr/>
          <p:nvPr/>
        </p:nvSpPr>
        <p:spPr>
          <a:xfrm>
            <a:off x="6063377" y="5520571"/>
            <a:ext cx="1918335" cy="228957"/>
          </a:xfrm>
          <a:prstGeom prst="rect">
            <a:avLst/>
          </a:prstGeom>
          <a:noFill/>
          <a:ln/>
        </p:spPr>
        <p:txBody>
          <a:bodyPr wrap="none" lIns="0" tIns="0" rIns="0" bIns="0" rtlCol="0" anchor="t"/>
          <a:lstStyle/>
          <a:p>
            <a:pPr marL="0" indent="0" algn="l">
              <a:lnSpc>
                <a:spcPts val="1800"/>
              </a:lnSpc>
              <a:buNone/>
            </a:pPr>
            <a:r>
              <a:rPr lang="en-US" sz="1400" dirty="0">
                <a:solidFill>
                  <a:srgbClr val="DAD8E9"/>
                </a:solidFill>
                <a:latin typeface="Prompt Medium" pitchFamily="34" charset="0"/>
                <a:ea typeface="Prompt Medium" pitchFamily="34" charset="-122"/>
                <a:cs typeface="Prompt Medium" pitchFamily="34" charset="-120"/>
              </a:rPr>
              <a:t>Lấy Mẫu Có Trọng Số</a:t>
            </a:r>
            <a:endParaRPr lang="en-US" sz="1400" dirty="0"/>
          </a:p>
        </p:txBody>
      </p:sp>
      <p:sp>
        <p:nvSpPr>
          <p:cNvPr id="13" name="Text 6"/>
          <p:cNvSpPr/>
          <p:nvPr/>
        </p:nvSpPr>
        <p:spPr>
          <a:xfrm>
            <a:off x="6063377" y="5848350"/>
            <a:ext cx="7990046" cy="263843"/>
          </a:xfrm>
          <a:prstGeom prst="rect">
            <a:avLst/>
          </a:prstGeom>
          <a:noFill/>
          <a:ln/>
        </p:spPr>
        <p:txBody>
          <a:bodyPr wrap="none" lIns="0" tIns="0" rIns="0" bIns="0" rtlCol="0" anchor="t"/>
          <a:lstStyle/>
          <a:p>
            <a:pPr marL="0" indent="0" algn="l">
              <a:lnSpc>
                <a:spcPts val="2050"/>
              </a:lnSpc>
              <a:buNone/>
            </a:pPr>
            <a:r>
              <a:rPr lang="en-US" sz="1250" dirty="0">
                <a:solidFill>
                  <a:srgbClr val="DAD8E9"/>
                </a:solidFill>
                <a:latin typeface="Mukta Light" pitchFamily="34" charset="0"/>
                <a:ea typeface="Mukta Light" pitchFamily="34" charset="-122"/>
                <a:cs typeface="Mukta Light" pitchFamily="34" charset="-120"/>
              </a:rPr>
              <a:t>Xác suất chọn mẫu phụ thuộc vào trọng số của mỗi mục trong tập dữ liệu.</a:t>
            </a:r>
            <a:endParaRPr lang="en-US" sz="1250" dirty="0"/>
          </a:p>
        </p:txBody>
      </p:sp>
      <p:pic>
        <p:nvPicPr>
          <p:cNvPr id="14" name="Image 5" descr="preencoded.png"/>
          <p:cNvPicPr>
            <a:picLocks noChangeAspect="1"/>
          </p:cNvPicPr>
          <p:nvPr/>
        </p:nvPicPr>
        <p:blipFill>
          <a:blip r:embed="rId8"/>
          <a:stretch>
            <a:fillRect/>
          </a:stretch>
        </p:blipFill>
        <p:spPr>
          <a:xfrm>
            <a:off x="6063377" y="6606778"/>
            <a:ext cx="412194" cy="412194"/>
          </a:xfrm>
          <a:prstGeom prst="rect">
            <a:avLst/>
          </a:prstGeom>
        </p:spPr>
      </p:pic>
      <p:sp>
        <p:nvSpPr>
          <p:cNvPr id="15" name="Text 7"/>
          <p:cNvSpPr/>
          <p:nvPr/>
        </p:nvSpPr>
        <p:spPr>
          <a:xfrm>
            <a:off x="6063377" y="7183755"/>
            <a:ext cx="1867257" cy="228957"/>
          </a:xfrm>
          <a:prstGeom prst="rect">
            <a:avLst/>
          </a:prstGeom>
          <a:noFill/>
          <a:ln/>
        </p:spPr>
        <p:txBody>
          <a:bodyPr wrap="none" lIns="0" tIns="0" rIns="0" bIns="0" rtlCol="0" anchor="t"/>
          <a:lstStyle/>
          <a:p>
            <a:pPr marL="0" indent="0" algn="l">
              <a:lnSpc>
                <a:spcPts val="1800"/>
              </a:lnSpc>
              <a:buNone/>
            </a:pPr>
            <a:r>
              <a:rPr lang="en-US" sz="1400" dirty="0">
                <a:solidFill>
                  <a:srgbClr val="DAD8E9"/>
                </a:solidFill>
                <a:latin typeface="Prompt Medium" pitchFamily="34" charset="0"/>
                <a:ea typeface="Prompt Medium" pitchFamily="34" charset="-122"/>
                <a:cs typeface="Prompt Medium" pitchFamily="34" charset="-120"/>
              </a:rPr>
              <a:t>Lấy Mẫu Quan Trọng</a:t>
            </a:r>
            <a:endParaRPr lang="en-US" sz="1400" dirty="0"/>
          </a:p>
        </p:txBody>
      </p:sp>
      <p:sp>
        <p:nvSpPr>
          <p:cNvPr id="16" name="Text 8"/>
          <p:cNvSpPr/>
          <p:nvPr/>
        </p:nvSpPr>
        <p:spPr>
          <a:xfrm>
            <a:off x="6063377" y="7511534"/>
            <a:ext cx="7990046" cy="263843"/>
          </a:xfrm>
          <a:prstGeom prst="rect">
            <a:avLst/>
          </a:prstGeom>
          <a:noFill/>
          <a:ln/>
        </p:spPr>
        <p:txBody>
          <a:bodyPr wrap="none" lIns="0" tIns="0" rIns="0" bIns="0" rtlCol="0" anchor="t"/>
          <a:lstStyle/>
          <a:p>
            <a:pPr marL="0" indent="0" algn="l">
              <a:lnSpc>
                <a:spcPts val="2050"/>
              </a:lnSpc>
              <a:buNone/>
            </a:pPr>
            <a:r>
              <a:rPr lang="en-US" sz="1250" dirty="0">
                <a:solidFill>
                  <a:srgbClr val="DAD8E9"/>
                </a:solidFill>
                <a:latin typeface="Mukta Light" pitchFamily="34" charset="0"/>
                <a:ea typeface="Mukta Light" pitchFamily="34" charset="-122"/>
                <a:cs typeface="Mukta Light" pitchFamily="34" charset="-120"/>
              </a:rPr>
              <a:t>Ước lượng giá trị kỳ vọng của một hàm khi việc lấy mẫu trực tiếp là khó khăn.</a:t>
            </a:r>
            <a:endParaRPr lang="en-US" sz="125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1321356" y="2398514"/>
            <a:ext cx="11388685"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1. Lấy mẫu Ngẫu nhiên (Random Sampling)</a:t>
            </a:r>
            <a:endParaRPr lang="en-US" sz="4300" dirty="0"/>
          </a:p>
        </p:txBody>
      </p:sp>
      <p:sp>
        <p:nvSpPr>
          <p:cNvPr id="3" name="Text 1"/>
          <p:cNvSpPr/>
          <p:nvPr/>
        </p:nvSpPr>
        <p:spPr>
          <a:xfrm>
            <a:off x="1321356" y="3578066"/>
            <a:ext cx="11987689"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Đây là kỹ thuật cơ bản nhất, chọn ngẫu nhiên các mẫu từ một tập dữ liệu lớn. Kỹ thuật này thường được sử dụng trong nhiều ứng dụng học máy, ví dụ như chọn các video chưa được xem từ một kho dữ liệu lớn để làm mẫu âm cho mô hình nhúng người dùng. Ưu điểm của kỹ thuật này là đơn giản, dễ triển khai, nhưng có thể không đảm bảo rằng mẫu được chọn đại diện cho phân phối tổng thể nếu tập dữ liệu có cấu trúc phức tạp.</a:t>
            </a:r>
            <a:endParaRPr lang="en-US" sz="1900" dirty="0"/>
          </a:p>
        </p:txBody>
      </p:sp>
      <p:sp>
        <p:nvSpPr>
          <p:cNvPr id="4" name="Text 2"/>
          <p:cNvSpPr/>
          <p:nvPr/>
        </p:nvSpPr>
        <p:spPr>
          <a:xfrm>
            <a:off x="1321356" y="5435918"/>
            <a:ext cx="11987689" cy="395049"/>
          </a:xfrm>
          <a:prstGeom prst="rect">
            <a:avLst/>
          </a:prstGeom>
          <a:noFill/>
          <a:ln/>
        </p:spPr>
        <p:txBody>
          <a:bodyPr wrap="none" lIns="0" tIns="0" rIns="0" bIns="0" rtlCol="0" anchor="t"/>
          <a:lstStyle/>
          <a:p>
            <a:pPr marL="0" indent="0">
              <a:lnSpc>
                <a:spcPts val="3100"/>
              </a:lnSpc>
              <a:buNone/>
            </a:pP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282779"/>
            <a:ext cx="7415927" cy="2838926"/>
          </a:xfrm>
          <a:prstGeom prst="rect">
            <a:avLst/>
          </a:prstGeom>
          <a:noFill/>
          <a:ln/>
        </p:spPr>
        <p:txBody>
          <a:bodyPr wrap="square" lIns="0" tIns="0" rIns="0" bIns="0" rtlCol="0" anchor="t"/>
          <a:lstStyle/>
          <a:p>
            <a:pPr marL="0" indent="0">
              <a:lnSpc>
                <a:spcPts val="7450"/>
              </a:lnSpc>
              <a:buNone/>
            </a:pPr>
            <a:r>
              <a:rPr lang="en-US" sz="5950" b="1" dirty="0">
                <a:solidFill>
                  <a:srgbClr val="C6BFEE"/>
                </a:solidFill>
                <a:latin typeface="Prompt Medium" pitchFamily="34" charset="0"/>
                <a:ea typeface="Prompt Medium" pitchFamily="34" charset="-122"/>
                <a:cs typeface="Prompt Medium" pitchFamily="34" charset="-120"/>
              </a:rPr>
              <a:t>I. Feature Selection and Feature Engineering</a:t>
            </a:r>
            <a:endParaRPr lang="en-US" sz="5950" dirty="0"/>
          </a:p>
        </p:txBody>
      </p:sp>
      <p:sp>
        <p:nvSpPr>
          <p:cNvPr id="4" name="Text 1"/>
          <p:cNvSpPr/>
          <p:nvPr/>
        </p:nvSpPr>
        <p:spPr>
          <a:xfrm>
            <a:off x="864037" y="4491990"/>
            <a:ext cx="7415927"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A process of carefully choosing and transforming the features used in machine learning models to improve their accuracy and efficiency.</a:t>
            </a:r>
            <a:endParaRPr lang="en-US" sz="1900" dirty="0"/>
          </a:p>
        </p:txBody>
      </p:sp>
      <p:pic>
        <p:nvPicPr>
          <p:cNvPr id="5" name="Image 1" descr="preencoded.png"/>
          <p:cNvPicPr>
            <a:picLocks noChangeAspect="1"/>
          </p:cNvPicPr>
          <p:nvPr/>
        </p:nvPicPr>
        <p:blipFill>
          <a:blip r:embed="rId4"/>
          <a:stretch>
            <a:fillRect/>
          </a:stretch>
        </p:blipFill>
        <p:spPr>
          <a:xfrm>
            <a:off x="864037" y="5559743"/>
            <a:ext cx="7415927" cy="13252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1321356" y="1580793"/>
            <a:ext cx="10740271"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2. Lấy mẫu Từ chối (Rejection Sampling)</a:t>
            </a:r>
            <a:endParaRPr lang="en-US" sz="4300" dirty="0"/>
          </a:p>
        </p:txBody>
      </p:sp>
      <p:sp>
        <p:nvSpPr>
          <p:cNvPr id="3" name="Text 1"/>
          <p:cNvSpPr/>
          <p:nvPr/>
        </p:nvSpPr>
        <p:spPr>
          <a:xfrm>
            <a:off x="1321356" y="2760345"/>
            <a:ext cx="11987689"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Đây là kỹ thuật hữu ích khi cần lấy mẫu ngẫu nhiên từ một phân phối phức tạp mà việc lấy mẫu trực tiếp là khó khăn. Quy trình này thường bao gồm:</a:t>
            </a:r>
            <a:endParaRPr lang="en-US" sz="1900" dirty="0"/>
          </a:p>
        </p:txBody>
      </p:sp>
      <p:sp>
        <p:nvSpPr>
          <p:cNvPr id="4" name="Text 2"/>
          <p:cNvSpPr/>
          <p:nvPr/>
        </p:nvSpPr>
        <p:spPr>
          <a:xfrm>
            <a:off x="1716286" y="3828098"/>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Phân phối đề xuất (proposal density) q(z):</a:t>
            </a:r>
            <a:r>
              <a:rPr lang="en-US" sz="1900" dirty="0">
                <a:solidFill>
                  <a:srgbClr val="DAD8E9"/>
                </a:solidFill>
                <a:latin typeface="Mukta Light" pitchFamily="34" charset="0"/>
                <a:ea typeface="Mukta Light" pitchFamily="34" charset="-122"/>
                <a:cs typeface="Mukta Light" pitchFamily="34" charset="-120"/>
              </a:rPr>
              <a:t> Dễ lấy mẫu hơn từ phân phối này.</a:t>
            </a:r>
            <a:endParaRPr lang="en-US" sz="1900" dirty="0"/>
          </a:p>
        </p:txBody>
      </p:sp>
      <p:sp>
        <p:nvSpPr>
          <p:cNvPr id="5" name="Text 3"/>
          <p:cNvSpPr/>
          <p:nvPr/>
        </p:nvSpPr>
        <p:spPr>
          <a:xfrm>
            <a:off x="1716286" y="4309467"/>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Phân phối gốc (target distribution) p(z):</a:t>
            </a:r>
            <a:r>
              <a:rPr lang="en-US" sz="1900" dirty="0">
                <a:solidFill>
                  <a:srgbClr val="DAD8E9"/>
                </a:solidFill>
                <a:latin typeface="Mukta Light" pitchFamily="34" charset="0"/>
                <a:ea typeface="Mukta Light" pitchFamily="34" charset="-122"/>
                <a:cs typeface="Mukta Light" pitchFamily="34" charset="-120"/>
              </a:rPr>
              <a:t> Khó lấy mẫu nhưng có thể được ước lượng.</a:t>
            </a:r>
            <a:endParaRPr lang="en-US" sz="1900" dirty="0"/>
          </a:p>
        </p:txBody>
      </p:sp>
      <p:sp>
        <p:nvSpPr>
          <p:cNvPr id="6" name="Text 4"/>
          <p:cNvSpPr/>
          <p:nvPr/>
        </p:nvSpPr>
        <p:spPr>
          <a:xfrm>
            <a:off x="1716286" y="4790837"/>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Hằng số k:</a:t>
            </a:r>
            <a:r>
              <a:rPr lang="en-US" sz="1900" dirty="0">
                <a:solidFill>
                  <a:srgbClr val="DAD8E9"/>
                </a:solidFill>
                <a:latin typeface="Mukta Light" pitchFamily="34" charset="0"/>
                <a:ea typeface="Mukta Light" pitchFamily="34" charset="-122"/>
                <a:cs typeface="Mukta Light" pitchFamily="34" charset="-120"/>
              </a:rPr>
              <a:t> Sao </a:t>
            </a:r>
            <a:r>
              <a:rPr lang="en-US" sz="1900" dirty="0" err="1">
                <a:solidFill>
                  <a:srgbClr val="DAD8E9"/>
                </a:solidFill>
                <a:latin typeface="Mukta Light" pitchFamily="34" charset="0"/>
                <a:ea typeface="Mukta Light" pitchFamily="34" charset="-122"/>
                <a:cs typeface="Mukta Light" pitchFamily="34" charset="-120"/>
              </a:rPr>
              <a:t>cho</a:t>
            </a:r>
            <a:r>
              <a:rPr lang="en-US" sz="1900" dirty="0">
                <a:solidFill>
                  <a:srgbClr val="DAD8E9"/>
                </a:solidFill>
                <a:latin typeface="Mukta Light" pitchFamily="34" charset="0"/>
                <a:ea typeface="Mukta Light" pitchFamily="34" charset="-122"/>
                <a:cs typeface="Mukta Light" pitchFamily="34" charset="-120"/>
              </a:rPr>
              <a:t> </a:t>
            </a:r>
            <a:r>
              <a:rPr lang="en-US" sz="1900" dirty="0" err="1">
                <a:solidFill>
                  <a:srgbClr val="DAD8E9"/>
                </a:solidFill>
                <a:latin typeface="Mukta Light" pitchFamily="34" charset="0"/>
                <a:ea typeface="Mukta Light" pitchFamily="34" charset="-122"/>
                <a:cs typeface="Mukta Light" pitchFamily="34" charset="-120"/>
              </a:rPr>
              <a:t>kq</a:t>
            </a:r>
            <a:r>
              <a:rPr lang="en-US" sz="1900" dirty="0">
                <a:solidFill>
                  <a:srgbClr val="DAD8E9"/>
                </a:solidFill>
                <a:latin typeface="Mukta Light" pitchFamily="34" charset="0"/>
                <a:ea typeface="Mukta Light" pitchFamily="34" charset="-122"/>
                <a:cs typeface="Mukta Light" pitchFamily="34" charset="-120"/>
              </a:rPr>
              <a:t>(z)≥p(z) </a:t>
            </a:r>
            <a:r>
              <a:rPr lang="en-US" sz="1900" dirty="0" err="1">
                <a:solidFill>
                  <a:srgbClr val="DAD8E9"/>
                </a:solidFill>
                <a:latin typeface="Mukta Light" pitchFamily="34" charset="0"/>
                <a:ea typeface="Mukta Light" pitchFamily="34" charset="-122"/>
                <a:cs typeface="Mukta Light" pitchFamily="34" charset="-120"/>
              </a:rPr>
              <a:t>với</a:t>
            </a:r>
            <a:r>
              <a:rPr lang="en-US" sz="1900" dirty="0">
                <a:solidFill>
                  <a:srgbClr val="DAD8E9"/>
                </a:solidFill>
                <a:latin typeface="Mukta Light" pitchFamily="34" charset="0"/>
                <a:ea typeface="Mukta Light" pitchFamily="34" charset="-122"/>
                <a:cs typeface="Mukta Light" pitchFamily="34" charset="-120"/>
              </a:rPr>
              <a:t> </a:t>
            </a:r>
            <a:r>
              <a:rPr lang="en-US" sz="1900" dirty="0" err="1">
                <a:solidFill>
                  <a:srgbClr val="DAD8E9"/>
                </a:solidFill>
                <a:latin typeface="Mukta Light" pitchFamily="34" charset="0"/>
                <a:ea typeface="Mukta Light" pitchFamily="34" charset="-122"/>
                <a:cs typeface="Mukta Light" pitchFamily="34" charset="-120"/>
              </a:rPr>
              <a:t>mọi</a:t>
            </a:r>
            <a:r>
              <a:rPr lang="en-US" sz="1900" dirty="0">
                <a:solidFill>
                  <a:srgbClr val="DAD8E9"/>
                </a:solidFill>
                <a:latin typeface="Mukta Light" pitchFamily="34" charset="0"/>
                <a:ea typeface="Mukta Light" pitchFamily="34" charset="-122"/>
                <a:cs typeface="Mukta Light" pitchFamily="34" charset="-120"/>
              </a:rPr>
              <a:t> </a:t>
            </a:r>
            <a:r>
              <a:rPr lang="en-US" sz="1900" dirty="0" err="1">
                <a:solidFill>
                  <a:srgbClr val="DAD8E9"/>
                </a:solidFill>
                <a:latin typeface="Mukta Light" pitchFamily="34" charset="0"/>
                <a:ea typeface="Mukta Light" pitchFamily="34" charset="-122"/>
                <a:cs typeface="Mukta Light" pitchFamily="34" charset="-120"/>
              </a:rPr>
              <a:t>giá</a:t>
            </a:r>
            <a:r>
              <a:rPr lang="en-US" sz="1900" dirty="0">
                <a:solidFill>
                  <a:srgbClr val="DAD8E9"/>
                </a:solidFill>
                <a:latin typeface="Mukta Light" pitchFamily="34" charset="0"/>
                <a:ea typeface="Mukta Light" pitchFamily="34" charset="-122"/>
                <a:cs typeface="Mukta Light" pitchFamily="34" charset="-120"/>
              </a:rPr>
              <a:t> </a:t>
            </a:r>
            <a:r>
              <a:rPr lang="en-US" sz="1900" dirty="0" err="1">
                <a:solidFill>
                  <a:srgbClr val="DAD8E9"/>
                </a:solidFill>
                <a:latin typeface="Mukta Light" pitchFamily="34" charset="0"/>
                <a:ea typeface="Mukta Light" pitchFamily="34" charset="-122"/>
                <a:cs typeface="Mukta Light" pitchFamily="34" charset="-120"/>
              </a:rPr>
              <a:t>trị</a:t>
            </a:r>
            <a:r>
              <a:rPr lang="en-US" sz="1900" dirty="0">
                <a:solidFill>
                  <a:srgbClr val="DAD8E9"/>
                </a:solidFill>
                <a:latin typeface="Mukta Light" pitchFamily="34" charset="0"/>
                <a:ea typeface="Mukta Light" pitchFamily="34" charset="-122"/>
                <a:cs typeface="Mukta Light" pitchFamily="34" charset="-120"/>
              </a:rPr>
              <a:t> z.</a:t>
            </a:r>
            <a:endParaRPr lang="en-US" sz="1900" dirty="0"/>
          </a:p>
        </p:txBody>
      </p:sp>
      <p:sp>
        <p:nvSpPr>
          <p:cNvPr id="7" name="Text 5"/>
          <p:cNvSpPr/>
          <p:nvPr/>
        </p:nvSpPr>
        <p:spPr>
          <a:xfrm>
            <a:off x="1321356" y="5463540"/>
            <a:ext cx="11987689"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Tóm lại, chúng ta tạo mẫu từ q(z) và sau đó chấp nhận hoặc từ chối mẫu dựa trên tỷ lệ p(z)/q(z). Kỹ thuật này thường được sử dụng khi các hàm phân phối khó mô phỏng trực tiếp. Ví dụ thực tiễn là Uber sử dụng kỹ thuật này để tạo văn bản ngẫu nhiên cho mô hình của họ.</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1321356" y="2734866"/>
            <a:ext cx="1137285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3. Lấy mẫu Có trọng số (Weight Sampling)</a:t>
            </a:r>
            <a:endParaRPr lang="en-US" sz="4300" dirty="0"/>
          </a:p>
        </p:txBody>
      </p:sp>
      <p:sp>
        <p:nvSpPr>
          <p:cNvPr id="3" name="Text 1"/>
          <p:cNvSpPr/>
          <p:nvPr/>
        </p:nvSpPr>
        <p:spPr>
          <a:xfrm>
            <a:off x="1321356" y="3914418"/>
            <a:ext cx="11987689"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Trong nhiều bài toán, mỗi mục trong tập dữ liệu có trọng số riêng và xác suất chọn các mục phụ thuộc vào trọng số đó. Kỹ thuật này cho phép ưu tiên các mục có trọng số cao hơn trong quá trình lấy mẫu. Điều này rất hữu ích trong các tình huống mà một số phần của dữ liệu có ý nghĩa quan trọng hơn các phần khác. Ví dụ như trong học tăng cường (reinforcement learning), ta thường ưu tiên các trạng thái có trọng số cao hơn.</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1321356" y="2391966"/>
            <a:ext cx="11987689" cy="1371600"/>
          </a:xfrm>
          <a:prstGeom prst="rect">
            <a:avLst/>
          </a:prstGeom>
          <a:noFill/>
          <a:ln/>
        </p:spPr>
        <p:txBody>
          <a:bodyPr wrap="squar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4. Lấy mẫu Quan trọng (Importance Sampling)</a:t>
            </a:r>
            <a:endParaRPr lang="en-US" sz="4300" dirty="0"/>
          </a:p>
        </p:txBody>
      </p:sp>
      <p:sp>
        <p:nvSpPr>
          <p:cNvPr id="3" name="Text 1"/>
          <p:cNvSpPr/>
          <p:nvPr/>
        </p:nvSpPr>
        <p:spPr>
          <a:xfrm>
            <a:off x="1321356" y="4257318"/>
            <a:ext cx="11987689"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Kỹ thuật này được sử dụng để ước lượng giá trị kỳ vọng của một hàm h(x) khi việc lấy mẫu trực tiếp từ phân phối gốc p(x) khó khăn hoặc không hiệu quả. Thay vì lấy mẫu từ p(x), ta lấy mẫu từ một phân phối thay thế q(x) (dễ lấy mẫu hơn) và sau đó điều chỉnh các mẫu bằng cách tính tỷ lệ p(x)/q(x). Đây là một phương pháp thường thấy trong các bài toán tích hợp Monte Carlo và tối ưu hóa học máy khi không thể lấy mẫu trực tiếp từ phân phối mục tiêu.</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1321356" y="2734866"/>
            <a:ext cx="11395353"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5. Lấy mẫu Phân tầng (Stratified Sampling)</a:t>
            </a:r>
            <a:endParaRPr lang="en-US" sz="4300" dirty="0"/>
          </a:p>
        </p:txBody>
      </p:sp>
      <p:sp>
        <p:nvSpPr>
          <p:cNvPr id="3" name="Text 1"/>
          <p:cNvSpPr/>
          <p:nvPr/>
        </p:nvSpPr>
        <p:spPr>
          <a:xfrm>
            <a:off x="1321356" y="3914418"/>
            <a:ext cx="11987689"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Để đảm bảo phân phối mẫu phản ánh đúng cấu trúc dữ liệu gốc, kỹ thuật này chia tập dữ liệu thành các phân tầng (nhóm) dựa trên một đặc tính nào đó, sau đó lấy mẫu từ mỗi phân tầng. Điều này giúp bảo toàn phân phối ban đầu và làm tăng tính đại diện của mẫu. Ví dụ, trong khảo sát người dùng, nếu ta biết rằng có 60% người dùng là nam và 40% là nữ, việc lấy mẫu phân tầng sẽ đảm bảo rằng mẫu cuối cùng cũng có tỷ lệ nam nữ tương tự.</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1321356" y="2734866"/>
            <a:ext cx="11067812"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6. Lấy mẫu Hồ chứa (Reservoir Sampling)</a:t>
            </a:r>
            <a:endParaRPr lang="en-US" sz="4300" dirty="0"/>
          </a:p>
        </p:txBody>
      </p:sp>
      <p:sp>
        <p:nvSpPr>
          <p:cNvPr id="3" name="Text 1"/>
          <p:cNvSpPr/>
          <p:nvPr/>
        </p:nvSpPr>
        <p:spPr>
          <a:xfrm>
            <a:off x="1321356" y="3914418"/>
            <a:ext cx="11987689"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Đây là một kỹ thuật dùng để chọn k mẫu từ một tập dữ liệu rất lớn hoặc không xác định trước số lượng n. Đặc điểm nổi bật của kỹ thuật này là khả năng xử lý dữ liệu streaming (dữ liệu liên tục đổ về) mà không cần lưu trữ toàn bộ tập dữ liệu trong bộ nhớ. Với mỗi mục mới, hệ thống có khả năng quyết định giữ lại hoặc bỏ qua mục đó sao cho xác suất chọn được phân phối đồng đều trên toàn bộ tập dữ liệu.</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1321356" y="682347"/>
            <a:ext cx="11987689" cy="1892379"/>
          </a:xfrm>
          <a:prstGeom prst="rect">
            <a:avLst/>
          </a:prstGeom>
          <a:noFill/>
          <a:ln/>
        </p:spPr>
        <p:txBody>
          <a:bodyPr wrap="square" lIns="0" tIns="0" rIns="0" bIns="0" rtlCol="0" anchor="t"/>
          <a:lstStyle/>
          <a:p>
            <a:pPr marL="0" indent="0">
              <a:lnSpc>
                <a:spcPts val="4950"/>
              </a:lnSpc>
              <a:buNone/>
            </a:pPr>
            <a:r>
              <a:rPr lang="en-US" sz="3950" dirty="0">
                <a:solidFill>
                  <a:srgbClr val="C6BFEE"/>
                </a:solidFill>
                <a:latin typeface="Prompt Medium" pitchFamily="34" charset="0"/>
                <a:ea typeface="Prompt Medium" pitchFamily="34" charset="-122"/>
                <a:cs typeface="Prompt Medium" pitchFamily="34" charset="-120"/>
              </a:rPr>
              <a:t>V. Common Deep Learning Model Architectures (Các Kiến Trúc Mô Hình Deep Learning Phổ Biến)</a:t>
            </a:r>
            <a:endParaRPr lang="en-US" sz="3950" dirty="0"/>
          </a:p>
        </p:txBody>
      </p:sp>
      <p:pic>
        <p:nvPicPr>
          <p:cNvPr id="3" name="Image 0" descr="preencoded.png"/>
          <p:cNvPicPr>
            <a:picLocks noChangeAspect="1"/>
          </p:cNvPicPr>
          <p:nvPr/>
        </p:nvPicPr>
        <p:blipFill>
          <a:blip r:embed="rId3"/>
          <a:stretch>
            <a:fillRect/>
          </a:stretch>
        </p:blipFill>
        <p:spPr>
          <a:xfrm>
            <a:off x="1321356" y="3028950"/>
            <a:ext cx="3768804" cy="2329220"/>
          </a:xfrm>
          <a:prstGeom prst="rect">
            <a:avLst/>
          </a:prstGeom>
        </p:spPr>
      </p:pic>
      <p:sp>
        <p:nvSpPr>
          <p:cNvPr id="4" name="Text 1"/>
          <p:cNvSpPr/>
          <p:nvPr/>
        </p:nvSpPr>
        <p:spPr>
          <a:xfrm>
            <a:off x="1321356" y="5642015"/>
            <a:ext cx="3174921" cy="315516"/>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Kiến Trúc Wide and Deep</a:t>
            </a:r>
            <a:endParaRPr lang="en-US" sz="1950" dirty="0"/>
          </a:p>
        </p:txBody>
      </p:sp>
      <p:sp>
        <p:nvSpPr>
          <p:cNvPr id="5" name="Text 2"/>
          <p:cNvSpPr/>
          <p:nvPr/>
        </p:nvSpPr>
        <p:spPr>
          <a:xfrm>
            <a:off x="1321356" y="6093738"/>
            <a:ext cx="3768804" cy="1090136"/>
          </a:xfrm>
          <a:prstGeom prst="rect">
            <a:avLst/>
          </a:prstGeom>
          <a:noFill/>
          <a:ln/>
        </p:spPr>
        <p:txBody>
          <a:bodyPr wrap="squar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Kết hợp mô hình tuyến tính (wide) và mạng nơ-ron sâu (deep) để tận dụng cả khả năng ghi nhớ và khái quát hóa.</a:t>
            </a:r>
            <a:endParaRPr lang="en-US" sz="1750" dirty="0"/>
          </a:p>
        </p:txBody>
      </p:sp>
      <p:pic>
        <p:nvPicPr>
          <p:cNvPr id="6" name="Image 1" descr="preencoded.png"/>
          <p:cNvPicPr>
            <a:picLocks noChangeAspect="1"/>
          </p:cNvPicPr>
          <p:nvPr/>
        </p:nvPicPr>
        <p:blipFill>
          <a:blip r:embed="rId4"/>
          <a:stretch>
            <a:fillRect/>
          </a:stretch>
        </p:blipFill>
        <p:spPr>
          <a:xfrm>
            <a:off x="5430798" y="3028950"/>
            <a:ext cx="3768804" cy="2329220"/>
          </a:xfrm>
          <a:prstGeom prst="rect">
            <a:avLst/>
          </a:prstGeom>
        </p:spPr>
      </p:pic>
      <p:sp>
        <p:nvSpPr>
          <p:cNvPr id="7" name="Text 3"/>
          <p:cNvSpPr/>
          <p:nvPr/>
        </p:nvSpPr>
        <p:spPr>
          <a:xfrm>
            <a:off x="5430798" y="5642015"/>
            <a:ext cx="2544961" cy="315516"/>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Kiến Trúc Two-Tower</a:t>
            </a:r>
            <a:endParaRPr lang="en-US" sz="1950" dirty="0"/>
          </a:p>
        </p:txBody>
      </p:sp>
      <p:sp>
        <p:nvSpPr>
          <p:cNvPr id="8" name="Text 4"/>
          <p:cNvSpPr/>
          <p:nvPr/>
        </p:nvSpPr>
        <p:spPr>
          <a:xfrm>
            <a:off x="5430798" y="6093738"/>
            <a:ext cx="3768804" cy="1453515"/>
          </a:xfrm>
          <a:prstGeom prst="rect">
            <a:avLst/>
          </a:prstGeom>
          <a:noFill/>
          <a:ln/>
        </p:spPr>
        <p:txBody>
          <a:bodyPr wrap="squar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Sử dụng hai mạng nơ-ron riêng biệt để học biểu diễn cho truy vấn và mục, thường được dùng trong hệ thống truy xuất thông tin.</a:t>
            </a:r>
            <a:endParaRPr lang="en-US" sz="1750" dirty="0"/>
          </a:p>
        </p:txBody>
      </p:sp>
      <p:pic>
        <p:nvPicPr>
          <p:cNvPr id="9" name="Image 2" descr="preencoded.png"/>
          <p:cNvPicPr>
            <a:picLocks noChangeAspect="1"/>
          </p:cNvPicPr>
          <p:nvPr/>
        </p:nvPicPr>
        <p:blipFill>
          <a:blip r:embed="rId5"/>
          <a:stretch>
            <a:fillRect/>
          </a:stretch>
        </p:blipFill>
        <p:spPr>
          <a:xfrm>
            <a:off x="9540240" y="3028950"/>
            <a:ext cx="3768804" cy="2329220"/>
          </a:xfrm>
          <a:prstGeom prst="rect">
            <a:avLst/>
          </a:prstGeom>
        </p:spPr>
      </p:pic>
      <p:sp>
        <p:nvSpPr>
          <p:cNvPr id="10" name="Text 5"/>
          <p:cNvSpPr/>
          <p:nvPr/>
        </p:nvSpPr>
        <p:spPr>
          <a:xfrm>
            <a:off x="9540240" y="5642015"/>
            <a:ext cx="3768804" cy="631031"/>
          </a:xfrm>
          <a:prstGeom prst="rect">
            <a:avLst/>
          </a:prstGeom>
          <a:noFill/>
          <a:ln/>
        </p:spPr>
        <p:txBody>
          <a:bodyPr wrap="squar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Kiến Trúc Deep Cross Network</a:t>
            </a:r>
            <a:endParaRPr lang="en-US" sz="1950" dirty="0"/>
          </a:p>
        </p:txBody>
      </p:sp>
      <p:sp>
        <p:nvSpPr>
          <p:cNvPr id="11" name="Text 6"/>
          <p:cNvSpPr/>
          <p:nvPr/>
        </p:nvSpPr>
        <p:spPr>
          <a:xfrm>
            <a:off x="9540240" y="6409253"/>
            <a:ext cx="3768804" cy="1090136"/>
          </a:xfrm>
          <a:prstGeom prst="rect">
            <a:avLst/>
          </a:prstGeom>
          <a:noFill/>
          <a:ln/>
        </p:spPr>
        <p:txBody>
          <a:bodyPr wrap="squar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Học các đặc trưng chéo một cách hiệu quả, đặc biệt hữu ích cho các ứng dụng web với nhiều đặc trưng thưa thớt.</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1321356" y="1580793"/>
            <a:ext cx="7425333" cy="685800"/>
          </a:xfrm>
          <a:prstGeom prst="rect">
            <a:avLst/>
          </a:prstGeom>
          <a:noFill/>
          <a:ln/>
        </p:spPr>
        <p:txBody>
          <a:bodyPr wrap="none" lIns="0" tIns="0" rIns="0" bIns="0" rtlCol="0" anchor="t"/>
          <a:lstStyle/>
          <a:p>
            <a:pPr marL="0" indent="0">
              <a:lnSpc>
                <a:spcPts val="5400"/>
              </a:lnSpc>
              <a:buNone/>
            </a:pPr>
            <a:r>
              <a:rPr lang="en-US" sz="4300" b="1" dirty="0">
                <a:solidFill>
                  <a:srgbClr val="C6BFEE"/>
                </a:solidFill>
                <a:latin typeface="Prompt Medium" pitchFamily="34" charset="0"/>
                <a:ea typeface="Prompt Medium" pitchFamily="34" charset="-122"/>
                <a:cs typeface="Prompt Medium" pitchFamily="34" charset="-120"/>
              </a:rPr>
              <a:t>1. Kiến trúc Wide and Deep:</a:t>
            </a:r>
            <a:endParaRPr lang="en-US" sz="4300" dirty="0"/>
          </a:p>
        </p:txBody>
      </p:sp>
      <p:sp>
        <p:nvSpPr>
          <p:cNvPr id="3" name="Text 1"/>
          <p:cNvSpPr/>
          <p:nvPr/>
        </p:nvSpPr>
        <p:spPr>
          <a:xfrm>
            <a:off x="1716286" y="2760345"/>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Mô hình Wide:</a:t>
            </a:r>
            <a:r>
              <a:rPr lang="en-US" sz="1900" dirty="0">
                <a:solidFill>
                  <a:srgbClr val="DAD8E9"/>
                </a:solidFill>
                <a:latin typeface="Mukta Light" pitchFamily="34" charset="0"/>
                <a:ea typeface="Mukta Light" pitchFamily="34" charset="-122"/>
                <a:cs typeface="Mukta Light" pitchFamily="34" charset="-120"/>
              </a:rPr>
              <a:t> Là một mô hình tuyến tính, giúp học các mối tương quan đơn giản giữa các đặc trưng, có khả năng "ghi nhớ" những mẫu xuất hiện thường xuyên trong dữ liệu quá khứ.</a:t>
            </a:r>
            <a:endParaRPr lang="en-US" sz="1900" dirty="0"/>
          </a:p>
        </p:txBody>
      </p:sp>
      <p:sp>
        <p:nvSpPr>
          <p:cNvPr id="4" name="Text 2"/>
          <p:cNvSpPr/>
          <p:nvPr/>
        </p:nvSpPr>
        <p:spPr>
          <a:xfrm>
            <a:off x="1716286" y="3636764"/>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Mô hình Deep:</a:t>
            </a:r>
            <a:r>
              <a:rPr lang="en-US" sz="1900" dirty="0">
                <a:solidFill>
                  <a:srgbClr val="DAD8E9"/>
                </a:solidFill>
                <a:latin typeface="Mukta Light" pitchFamily="34" charset="0"/>
                <a:ea typeface="Mukta Light" pitchFamily="34" charset="-122"/>
                <a:cs typeface="Mukta Light" pitchFamily="34" charset="-120"/>
              </a:rPr>
              <a:t> Là một mạng nơ-ron sâu, có khả năng học các biểu diễn ẩn phức tạp từ các đặc trưng, giúp khám phá và tổng quát hóa các mẫu mới mà mô hình chưa từng gặp.</a:t>
            </a:r>
            <a:endParaRPr lang="en-US" sz="1900" dirty="0"/>
          </a:p>
        </p:txBody>
      </p:sp>
      <p:sp>
        <p:nvSpPr>
          <p:cNvPr id="5" name="Text 3"/>
          <p:cNvSpPr/>
          <p:nvPr/>
        </p:nvSpPr>
        <p:spPr>
          <a:xfrm>
            <a:off x="1321356" y="4704517"/>
            <a:ext cx="11987689" cy="395049"/>
          </a:xfrm>
          <a:prstGeom prst="rect">
            <a:avLst/>
          </a:prstGeom>
          <a:noFill/>
          <a:ln/>
        </p:spPr>
        <p:txBody>
          <a:bodyPr wrap="none" lIns="0" tIns="0" rIns="0" bIns="0" rtlCol="0" anchor="t"/>
          <a:lstStyle/>
          <a:p>
            <a:pPr marL="0" indent="0">
              <a:lnSpc>
                <a:spcPts val="3100"/>
              </a:lnSpc>
              <a:buNone/>
            </a:pPr>
            <a:r>
              <a:rPr lang="en-US" sz="1900" b="1" dirty="0">
                <a:solidFill>
                  <a:srgbClr val="DAD8E9"/>
                </a:solidFill>
                <a:latin typeface="Mukta Light" pitchFamily="34" charset="0"/>
                <a:ea typeface="Mukta Light" pitchFamily="34" charset="-122"/>
                <a:cs typeface="Mukta Light" pitchFamily="34" charset="-120"/>
              </a:rPr>
              <a:t>Lợi ích:</a:t>
            </a:r>
            <a:endParaRPr lang="en-US" sz="1900" dirty="0"/>
          </a:p>
        </p:txBody>
      </p:sp>
      <p:sp>
        <p:nvSpPr>
          <p:cNvPr id="6" name="Text 4"/>
          <p:cNvSpPr/>
          <p:nvPr/>
        </p:nvSpPr>
        <p:spPr>
          <a:xfrm>
            <a:off x="1716286" y="5377220"/>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Kết hợp khả năng ghi nhớ và khái quát hóa, giúp mô hình học được cả các mối quan hệ phức tạp lẫn các mẫu cụ thể.</a:t>
            </a:r>
            <a:endParaRPr lang="en-US" sz="1900" dirty="0"/>
          </a:p>
        </p:txBody>
      </p:sp>
      <p:sp>
        <p:nvSpPr>
          <p:cNvPr id="7" name="Text 5"/>
          <p:cNvSpPr/>
          <p:nvPr/>
        </p:nvSpPr>
        <p:spPr>
          <a:xfrm>
            <a:off x="1716286" y="6253639"/>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Google đã sử dụng thành công kiến trúc này trong hệ thống đề xuất ứng dụng cho Google Play Store.</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1321356" y="1296948"/>
            <a:ext cx="6238756"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2. </a:t>
            </a:r>
            <a:r>
              <a:rPr lang="en-US" sz="4300" b="1" dirty="0">
                <a:solidFill>
                  <a:srgbClr val="C6BFEE"/>
                </a:solidFill>
                <a:latin typeface="Prompt Medium" pitchFamily="34" charset="0"/>
                <a:ea typeface="Prompt Medium" pitchFamily="34" charset="-122"/>
                <a:cs typeface="Prompt Medium" pitchFamily="34" charset="-120"/>
              </a:rPr>
              <a:t>Kiến trúc Two-Tower:</a:t>
            </a:r>
            <a:endParaRPr lang="en-US" sz="4300" dirty="0"/>
          </a:p>
        </p:txBody>
      </p:sp>
      <p:sp>
        <p:nvSpPr>
          <p:cNvPr id="3" name="Text 1"/>
          <p:cNvSpPr/>
          <p:nvPr/>
        </p:nvSpPr>
        <p:spPr>
          <a:xfrm>
            <a:off x="1716286" y="2476500"/>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Kiến trúc này bao gồm hai mạng nơ-ron tách biệt: một mạng mã hóa thông tin từ truy vấn (query) và một mạng mã hóa thông tin từ mục (item).</a:t>
            </a:r>
            <a:endParaRPr lang="en-US" sz="1900" dirty="0"/>
          </a:p>
        </p:txBody>
      </p:sp>
      <p:sp>
        <p:nvSpPr>
          <p:cNvPr id="4" name="Text 2"/>
          <p:cNvSpPr/>
          <p:nvPr/>
        </p:nvSpPr>
        <p:spPr>
          <a:xfrm>
            <a:off x="1716286" y="3352919"/>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Tháp trái:</a:t>
            </a:r>
            <a:r>
              <a:rPr lang="en-US" sz="1900" dirty="0">
                <a:solidFill>
                  <a:srgbClr val="DAD8E9"/>
                </a:solidFill>
                <a:latin typeface="Mukta Light" pitchFamily="34" charset="0"/>
                <a:ea typeface="Mukta Light" pitchFamily="34" charset="-122"/>
                <a:cs typeface="Mukta Light" pitchFamily="34" charset="-120"/>
              </a:rPr>
              <a:t> Học biểu diễn từ thông tin người dùng và ngữ cảnh (context).</a:t>
            </a:r>
            <a:endParaRPr lang="en-US" sz="1900" dirty="0"/>
          </a:p>
        </p:txBody>
      </p:sp>
      <p:sp>
        <p:nvSpPr>
          <p:cNvPr id="5" name="Text 3"/>
          <p:cNvSpPr/>
          <p:nvPr/>
        </p:nvSpPr>
        <p:spPr>
          <a:xfrm>
            <a:off x="1716286" y="3834289"/>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Tháp phải:</a:t>
            </a:r>
            <a:r>
              <a:rPr lang="en-US" sz="1900" dirty="0">
                <a:solidFill>
                  <a:srgbClr val="DAD8E9"/>
                </a:solidFill>
                <a:latin typeface="Mukta Light" pitchFamily="34" charset="0"/>
                <a:ea typeface="Mukta Light" pitchFamily="34" charset="-122"/>
                <a:cs typeface="Mukta Light" pitchFamily="34" charset="-120"/>
              </a:rPr>
              <a:t> Học biểu diễn từ thông tin của mục cần được truy vấn.</a:t>
            </a:r>
            <a:endParaRPr lang="en-US" sz="1900" dirty="0"/>
          </a:p>
        </p:txBody>
      </p:sp>
      <p:sp>
        <p:nvSpPr>
          <p:cNvPr id="6" name="Text 4"/>
          <p:cNvSpPr/>
          <p:nvPr/>
        </p:nvSpPr>
        <p:spPr>
          <a:xfrm>
            <a:off x="1321356" y="4506992"/>
            <a:ext cx="11987689" cy="395049"/>
          </a:xfrm>
          <a:prstGeom prst="rect">
            <a:avLst/>
          </a:prstGeom>
          <a:noFill/>
          <a:ln/>
        </p:spPr>
        <p:txBody>
          <a:bodyPr wrap="none" lIns="0" tIns="0" rIns="0" bIns="0" rtlCol="0" anchor="t"/>
          <a:lstStyle/>
          <a:p>
            <a:pPr marL="0" indent="0">
              <a:lnSpc>
                <a:spcPts val="3100"/>
              </a:lnSpc>
              <a:buNone/>
            </a:pPr>
            <a:r>
              <a:rPr lang="en-US" sz="1900" b="1" dirty="0">
                <a:solidFill>
                  <a:srgbClr val="DAD8E9"/>
                </a:solidFill>
                <a:latin typeface="Mukta Light" pitchFamily="34" charset="0"/>
                <a:ea typeface="Mukta Light" pitchFamily="34" charset="-122"/>
                <a:cs typeface="Mukta Light" pitchFamily="34" charset="-120"/>
              </a:rPr>
              <a:t>Lợi ích:</a:t>
            </a:r>
            <a:endParaRPr lang="en-US" sz="1900" dirty="0"/>
          </a:p>
        </p:txBody>
      </p:sp>
      <p:sp>
        <p:nvSpPr>
          <p:cNvPr id="7" name="Text 5"/>
          <p:cNvSpPr/>
          <p:nvPr/>
        </p:nvSpPr>
        <p:spPr>
          <a:xfrm>
            <a:off x="1716286" y="5179695"/>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Thích hợp với các hệ thống lớn khi có hàng triệu mục cần xử lý.</a:t>
            </a:r>
            <a:endParaRPr lang="en-US" sz="1900" dirty="0"/>
          </a:p>
        </p:txBody>
      </p:sp>
      <p:sp>
        <p:nvSpPr>
          <p:cNvPr id="8" name="Text 6"/>
          <p:cNvSpPr/>
          <p:nvPr/>
        </p:nvSpPr>
        <p:spPr>
          <a:xfrm>
            <a:off x="1716286" y="5661065"/>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Giảm vấn đề dữ liệu thưa thớt cho các mục hiếm gặp (long-tail problem).</a:t>
            </a:r>
            <a:endParaRPr lang="en-US" sz="1900" dirty="0"/>
          </a:p>
        </p:txBody>
      </p:sp>
      <p:sp>
        <p:nvSpPr>
          <p:cNvPr id="9" name="Text 7"/>
          <p:cNvSpPr/>
          <p:nvPr/>
        </p:nvSpPr>
        <p:spPr>
          <a:xfrm>
            <a:off x="1716286" y="6142434"/>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YouTube sử dụng kiến trúc này trong hệ thống đề xuất video "Xem tiếp theo", và Facebook áp dụng trong mô hình đề xuất DLRM.</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1321356" y="1580793"/>
            <a:ext cx="10595491"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3. </a:t>
            </a:r>
            <a:r>
              <a:rPr lang="en-US" sz="4300" b="1" dirty="0">
                <a:solidFill>
                  <a:srgbClr val="C6BFEE"/>
                </a:solidFill>
                <a:latin typeface="Prompt Medium" pitchFamily="34" charset="0"/>
                <a:ea typeface="Prompt Medium" pitchFamily="34" charset="-122"/>
                <a:cs typeface="Prompt Medium" pitchFamily="34" charset="-120"/>
              </a:rPr>
              <a:t>Kiến trúc Deep Cross Network (DCN):</a:t>
            </a:r>
            <a:endParaRPr lang="en-US" sz="4300" dirty="0"/>
          </a:p>
        </p:txBody>
      </p:sp>
      <p:sp>
        <p:nvSpPr>
          <p:cNvPr id="3" name="Text 1"/>
          <p:cNvSpPr/>
          <p:nvPr/>
        </p:nvSpPr>
        <p:spPr>
          <a:xfrm>
            <a:off x="1716286" y="2760345"/>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Mạng Cross:</a:t>
            </a:r>
            <a:r>
              <a:rPr lang="en-US" sz="1900" dirty="0">
                <a:solidFill>
                  <a:srgbClr val="DAD8E9"/>
                </a:solidFill>
                <a:latin typeface="Mukta Light" pitchFamily="34" charset="0"/>
                <a:ea typeface="Mukta Light" pitchFamily="34" charset="-122"/>
                <a:cs typeface="Mukta Light" pitchFamily="34" charset="-120"/>
              </a:rPr>
              <a:t> Tự động tạo ra các đặc trưng chéo giữa các đặc trưng gốc, làm tăng độ phức tạp của mô hình khi các tầng mạng sâu dần.</a:t>
            </a:r>
            <a:endParaRPr lang="en-US" sz="1900" dirty="0"/>
          </a:p>
        </p:txBody>
      </p:sp>
      <p:sp>
        <p:nvSpPr>
          <p:cNvPr id="4" name="Text 2"/>
          <p:cNvSpPr/>
          <p:nvPr/>
        </p:nvSpPr>
        <p:spPr>
          <a:xfrm>
            <a:off x="1716286" y="3636764"/>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Mạng Deep:</a:t>
            </a:r>
            <a:r>
              <a:rPr lang="en-US" sz="1900" dirty="0">
                <a:solidFill>
                  <a:srgbClr val="DAD8E9"/>
                </a:solidFill>
                <a:latin typeface="Mukta Light" pitchFamily="34" charset="0"/>
                <a:ea typeface="Mukta Light" pitchFamily="34" charset="-122"/>
                <a:cs typeface="Mukta Light" pitchFamily="34" charset="-120"/>
              </a:rPr>
              <a:t> Là một mạng nơ-ron truyền thống (MLP), giúp học các biểu diễn sâu từ dữ liệu.</a:t>
            </a:r>
            <a:endParaRPr lang="en-US" sz="1900" dirty="0"/>
          </a:p>
        </p:txBody>
      </p:sp>
      <p:sp>
        <p:nvSpPr>
          <p:cNvPr id="5" name="Text 3"/>
          <p:cNvSpPr/>
          <p:nvPr/>
        </p:nvSpPr>
        <p:spPr>
          <a:xfrm>
            <a:off x="1321356" y="4309467"/>
            <a:ext cx="11987689" cy="395049"/>
          </a:xfrm>
          <a:prstGeom prst="rect">
            <a:avLst/>
          </a:prstGeom>
          <a:noFill/>
          <a:ln/>
        </p:spPr>
        <p:txBody>
          <a:bodyPr wrap="none" lIns="0" tIns="0" rIns="0" bIns="0" rtlCol="0" anchor="t"/>
          <a:lstStyle/>
          <a:p>
            <a:pPr marL="0" indent="0">
              <a:lnSpc>
                <a:spcPts val="3100"/>
              </a:lnSpc>
              <a:buNone/>
            </a:pPr>
            <a:r>
              <a:rPr lang="en-US" sz="1900" b="1" dirty="0">
                <a:solidFill>
                  <a:srgbClr val="DAD8E9"/>
                </a:solidFill>
                <a:latin typeface="Mukta Light" pitchFamily="34" charset="0"/>
                <a:ea typeface="Mukta Light" pitchFamily="34" charset="-122"/>
                <a:cs typeface="Mukta Light" pitchFamily="34" charset="-120"/>
              </a:rPr>
              <a:t>Lợi ích:</a:t>
            </a:r>
            <a:endParaRPr lang="en-US" sz="1900" dirty="0"/>
          </a:p>
        </p:txBody>
      </p:sp>
      <p:sp>
        <p:nvSpPr>
          <p:cNvPr id="6" name="Text 4"/>
          <p:cNvSpPr/>
          <p:nvPr/>
        </p:nvSpPr>
        <p:spPr>
          <a:xfrm>
            <a:off x="1716286" y="4982170"/>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DCN tự động học các đặc trưng chéo mà không cần phải định nghĩa thủ công, điều này rất quan trọng trong các bài toán có dữ liệu thưa thớt.</a:t>
            </a:r>
            <a:endParaRPr lang="en-US" sz="1900" dirty="0"/>
          </a:p>
        </p:txBody>
      </p:sp>
      <p:sp>
        <p:nvSpPr>
          <p:cNvPr id="7" name="Text 5"/>
          <p:cNvSpPr/>
          <p:nvPr/>
        </p:nvSpPr>
        <p:spPr>
          <a:xfrm>
            <a:off x="1716286" y="5858589"/>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Google đã sử dụng DCN trong nhiều ứng dụng và nhận thấy hiệu suất cải thiện rõ rệt so với các mô hình truyền thống.</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1321356" y="626150"/>
            <a:ext cx="7724537" cy="632460"/>
          </a:xfrm>
          <a:prstGeom prst="rect">
            <a:avLst/>
          </a:prstGeom>
          <a:noFill/>
          <a:ln/>
        </p:spPr>
        <p:txBody>
          <a:bodyPr wrap="none" lIns="0" tIns="0" rIns="0" bIns="0" rtlCol="0" anchor="t"/>
          <a:lstStyle/>
          <a:p>
            <a:pPr marL="0" indent="0">
              <a:lnSpc>
                <a:spcPts val="4950"/>
              </a:lnSpc>
              <a:buNone/>
            </a:pPr>
            <a:r>
              <a:rPr lang="en-US" sz="3950" b="1" dirty="0">
                <a:solidFill>
                  <a:srgbClr val="C6BFEE"/>
                </a:solidFill>
                <a:latin typeface="Prompt Medium" pitchFamily="34" charset="0"/>
                <a:ea typeface="Prompt Medium" pitchFamily="34" charset="-122"/>
                <a:cs typeface="Prompt Medium" pitchFamily="34" charset="-120"/>
              </a:rPr>
              <a:t>4. Kiến trúc Multitask Learning:</a:t>
            </a:r>
            <a:endParaRPr lang="en-US" sz="3950" dirty="0"/>
          </a:p>
        </p:txBody>
      </p:sp>
      <p:sp>
        <p:nvSpPr>
          <p:cNvPr id="3" name="Text 1"/>
          <p:cNvSpPr/>
          <p:nvPr/>
        </p:nvSpPr>
        <p:spPr>
          <a:xfrm>
            <a:off x="1685449" y="1713905"/>
            <a:ext cx="11623596" cy="728424"/>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8E9"/>
                </a:solidFill>
                <a:latin typeface="Mukta Light" pitchFamily="34" charset="0"/>
                <a:ea typeface="Mukta Light" pitchFamily="34" charset="-122"/>
                <a:cs typeface="Mukta Light" pitchFamily="34" charset="-120"/>
              </a:rPr>
              <a:t>Mô hình được huấn luyện đồng thời cho nhiều nhiệm vụ (tasks) khác nhau. Các tầng dưới được chia sẻ giữa các nhiệm vụ để tận dụng các biểu diễn đã học.</a:t>
            </a:r>
            <a:endParaRPr lang="en-US" sz="1750" dirty="0"/>
          </a:p>
        </p:txBody>
      </p:sp>
      <p:sp>
        <p:nvSpPr>
          <p:cNvPr id="4" name="Text 2"/>
          <p:cNvSpPr/>
          <p:nvPr/>
        </p:nvSpPr>
        <p:spPr>
          <a:xfrm>
            <a:off x="1321356" y="2698433"/>
            <a:ext cx="11987689" cy="364212"/>
          </a:xfrm>
          <a:prstGeom prst="rect">
            <a:avLst/>
          </a:prstGeom>
          <a:noFill/>
          <a:ln/>
        </p:spPr>
        <p:txBody>
          <a:bodyPr wrap="none" lIns="0" tIns="0" rIns="0" bIns="0" rtlCol="0" anchor="t"/>
          <a:lstStyle/>
          <a:p>
            <a:pPr marL="0" indent="0">
              <a:lnSpc>
                <a:spcPts val="2850"/>
              </a:lnSpc>
              <a:buNone/>
            </a:pPr>
            <a:r>
              <a:rPr lang="en-US" sz="1750" b="1" dirty="0">
                <a:solidFill>
                  <a:srgbClr val="DAD8E9"/>
                </a:solidFill>
                <a:latin typeface="Mukta Light" pitchFamily="34" charset="0"/>
                <a:ea typeface="Mukta Light" pitchFamily="34" charset="-122"/>
                <a:cs typeface="Mukta Light" pitchFamily="34" charset="-120"/>
              </a:rPr>
              <a:t>Lợi ích:</a:t>
            </a:r>
            <a:endParaRPr lang="en-US" sz="1750" dirty="0"/>
          </a:p>
        </p:txBody>
      </p:sp>
      <p:sp>
        <p:nvSpPr>
          <p:cNvPr id="5" name="Text 3"/>
          <p:cNvSpPr/>
          <p:nvPr/>
        </p:nvSpPr>
        <p:spPr>
          <a:xfrm>
            <a:off x="1685449" y="3318748"/>
            <a:ext cx="11623596" cy="364212"/>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8E9"/>
                </a:solidFill>
                <a:latin typeface="Mukta Light" pitchFamily="34" charset="0"/>
                <a:ea typeface="Mukta Light" pitchFamily="34" charset="-122"/>
                <a:cs typeface="Mukta Light" pitchFamily="34" charset="-120"/>
              </a:rPr>
              <a:t>Cải thiện hiệu suất cho từng nhiệm vụ riêng lẻ bằng cách tận dụng kiến thức chung từ các nhiệm vụ khác.</a:t>
            </a:r>
            <a:endParaRPr lang="en-US" sz="1750" dirty="0"/>
          </a:p>
        </p:txBody>
      </p:sp>
      <p:sp>
        <p:nvSpPr>
          <p:cNvPr id="6" name="Text 4"/>
          <p:cNvSpPr/>
          <p:nvPr/>
        </p:nvSpPr>
        <p:spPr>
          <a:xfrm>
            <a:off x="1685449" y="3762613"/>
            <a:ext cx="11623596" cy="364212"/>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8E9"/>
                </a:solidFill>
                <a:latin typeface="Mukta Light" pitchFamily="34" charset="0"/>
                <a:ea typeface="Mukta Light" pitchFamily="34" charset="-122"/>
                <a:cs typeface="Mukta Light" pitchFamily="34" charset="-120"/>
              </a:rPr>
              <a:t>Giảm chi phí huấn luyện khi chỉ cần huấn luyện một mô hình cho nhiều nhiệm vụ.</a:t>
            </a:r>
            <a:endParaRPr lang="en-US" sz="1750" dirty="0"/>
          </a:p>
        </p:txBody>
      </p:sp>
      <p:sp>
        <p:nvSpPr>
          <p:cNvPr id="7" name="Text 5"/>
          <p:cNvSpPr/>
          <p:nvPr/>
        </p:nvSpPr>
        <p:spPr>
          <a:xfrm>
            <a:off x="1685449" y="4206478"/>
            <a:ext cx="11623596" cy="728424"/>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8E9"/>
                </a:solidFill>
                <a:latin typeface="Mukta Light" pitchFamily="34" charset="0"/>
                <a:ea typeface="Mukta Light" pitchFamily="34" charset="-122"/>
                <a:cs typeface="Mukta Light" pitchFamily="34" charset="-120"/>
              </a:rPr>
              <a:t>YouTube đã sử dụng mô hình này trong hệ thống "Xem tiếp theo", dự đoán đồng thời khả năng xem, thích và bình luận cho video.</a:t>
            </a:r>
            <a:endParaRPr lang="en-US" sz="1750" dirty="0"/>
          </a:p>
        </p:txBody>
      </p:sp>
      <p:sp>
        <p:nvSpPr>
          <p:cNvPr id="8" name="Text 6"/>
          <p:cNvSpPr/>
          <p:nvPr/>
        </p:nvSpPr>
        <p:spPr>
          <a:xfrm>
            <a:off x="1321356" y="5191006"/>
            <a:ext cx="11987689" cy="364212"/>
          </a:xfrm>
          <a:prstGeom prst="rect">
            <a:avLst/>
          </a:prstGeom>
          <a:noFill/>
          <a:ln/>
        </p:spPr>
        <p:txBody>
          <a:bodyPr wrap="none" lIns="0" tIns="0" rIns="0" bIns="0" rtlCol="0" anchor="t"/>
          <a:lstStyle/>
          <a:p>
            <a:pPr marL="0" indent="0">
              <a:lnSpc>
                <a:spcPts val="2850"/>
              </a:lnSpc>
              <a:buNone/>
            </a:pPr>
            <a:endParaRPr lang="en-US" sz="1750" dirty="0"/>
          </a:p>
        </p:txBody>
      </p:sp>
      <p:sp>
        <p:nvSpPr>
          <p:cNvPr id="9" name="Text 7"/>
          <p:cNvSpPr/>
          <p:nvPr/>
        </p:nvSpPr>
        <p:spPr>
          <a:xfrm>
            <a:off x="1321356" y="5811322"/>
            <a:ext cx="11987689" cy="364212"/>
          </a:xfrm>
          <a:prstGeom prst="rect">
            <a:avLst/>
          </a:prstGeom>
          <a:noFill/>
          <a:ln/>
        </p:spPr>
        <p:txBody>
          <a:bodyPr wrap="none" lIns="0" tIns="0" rIns="0" bIns="0" rtlCol="0" anchor="t"/>
          <a:lstStyle/>
          <a:p>
            <a:pPr marL="0" indent="0">
              <a:lnSpc>
                <a:spcPts val="2850"/>
              </a:lnSpc>
              <a:buNone/>
            </a:pPr>
            <a:r>
              <a:rPr lang="en-US" sz="1750" b="1" dirty="0">
                <a:solidFill>
                  <a:srgbClr val="DAD8E9"/>
                </a:solidFill>
                <a:latin typeface="Mukta Light" pitchFamily="34" charset="0"/>
                <a:ea typeface="Mukta Light" pitchFamily="34" charset="-122"/>
                <a:cs typeface="Mukta Light" pitchFamily="34" charset="-120"/>
              </a:rPr>
              <a:t>Lưu ý:</a:t>
            </a:r>
            <a:endParaRPr lang="en-US" sz="1750" dirty="0"/>
          </a:p>
        </p:txBody>
      </p:sp>
      <p:sp>
        <p:nvSpPr>
          <p:cNvPr id="10" name="Text 8"/>
          <p:cNvSpPr/>
          <p:nvPr/>
        </p:nvSpPr>
        <p:spPr>
          <a:xfrm>
            <a:off x="1685449" y="6431637"/>
            <a:ext cx="11623596" cy="364212"/>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8E9"/>
                </a:solidFill>
                <a:latin typeface="Mukta Light" pitchFamily="34" charset="0"/>
                <a:ea typeface="Mukta Light" pitchFamily="34" charset="-122"/>
                <a:cs typeface="Mukta Light" pitchFamily="34" charset="-120"/>
              </a:rPr>
              <a:t>Việc lựa chọn kiến trúc phù hợp phụ thuộc vào đặc điểm của bài toán và dữ liệu.</a:t>
            </a:r>
            <a:endParaRPr lang="en-US" sz="1750" dirty="0"/>
          </a:p>
        </p:txBody>
      </p:sp>
      <p:sp>
        <p:nvSpPr>
          <p:cNvPr id="11" name="Text 9"/>
          <p:cNvSpPr/>
          <p:nvPr/>
        </p:nvSpPr>
        <p:spPr>
          <a:xfrm>
            <a:off x="1685449" y="6875502"/>
            <a:ext cx="11623596" cy="728424"/>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8E9"/>
                </a:solidFill>
                <a:latin typeface="Mukta Light" pitchFamily="34" charset="0"/>
                <a:ea typeface="Mukta Light" pitchFamily="34" charset="-122"/>
                <a:cs typeface="Mukta Light" pitchFamily="34" charset="-120"/>
              </a:rPr>
              <a:t>Các kiến trúc này có thể được kết hợp và điều chỉnh để phù hợp với từng ứng dụng cụ thể, giúp tối ưu hóa hiệu suất mô hình.</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321356" y="2960608"/>
            <a:ext cx="11987689" cy="395049"/>
          </a:xfrm>
          <a:prstGeom prst="rect">
            <a:avLst/>
          </a:prstGeom>
          <a:noFill/>
          <a:ln/>
        </p:spPr>
        <p:txBody>
          <a:bodyPr wrap="none" lIns="0" tIns="0" rIns="0" bIns="0" rtlCol="0" anchor="t"/>
          <a:lstStyle/>
          <a:p>
            <a:pPr marL="0" indent="0">
              <a:lnSpc>
                <a:spcPts val="3100"/>
              </a:lnSpc>
              <a:buNone/>
            </a:pPr>
            <a:r>
              <a:rPr lang="en-US" sz="1900" b="1" dirty="0">
                <a:solidFill>
                  <a:srgbClr val="DAD8E9"/>
                </a:solidFill>
                <a:latin typeface="Mukta Light" pitchFamily="34" charset="0"/>
                <a:ea typeface="Mukta Light" pitchFamily="34" charset="-122"/>
                <a:cs typeface="Mukta Light" pitchFamily="34" charset="-120"/>
              </a:rPr>
              <a:t>1. Giới thiệu (Introduction)</a:t>
            </a:r>
            <a:endParaRPr lang="en-US" sz="1900" dirty="0"/>
          </a:p>
        </p:txBody>
      </p:sp>
      <p:sp>
        <p:nvSpPr>
          <p:cNvPr id="3" name="Text 1"/>
          <p:cNvSpPr/>
          <p:nvPr/>
        </p:nvSpPr>
        <p:spPr>
          <a:xfrm>
            <a:off x="1321356" y="3633311"/>
            <a:ext cx="11987689"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 </a:t>
            </a:r>
            <a:r>
              <a:rPr lang="en-US" sz="1900" b="1" dirty="0">
                <a:solidFill>
                  <a:srgbClr val="DAD8E9"/>
                </a:solidFill>
                <a:latin typeface="Mukta Light" pitchFamily="34" charset="0"/>
                <a:ea typeface="Mukta Light" pitchFamily="34" charset="-122"/>
                <a:cs typeface="Mukta Light" pitchFamily="34" charset="-120"/>
              </a:rPr>
              <a:t>Mục tiêu của Feature Selection và Feature Engineering:</a:t>
            </a:r>
            <a:r>
              <a:rPr lang="en-US" sz="1900" dirty="0">
                <a:solidFill>
                  <a:srgbClr val="DAD8E9"/>
                </a:solidFill>
                <a:latin typeface="Mukta Light" pitchFamily="34" charset="0"/>
                <a:ea typeface="Mukta Light" pitchFamily="34" charset="-122"/>
                <a:cs typeface="Mukta Light" pitchFamily="34" charset="-120"/>
              </a:rPr>
              <a:t> Nêu rõ mục tiêu của việc lựa chọn đặc trưng và kỹ thuật đặc trưng trong việc xây dựng mô hình học máy hiệu quả.</a:t>
            </a:r>
            <a:endParaRPr lang="en-US" sz="1900" dirty="0"/>
          </a:p>
        </p:txBody>
      </p:sp>
      <p:sp>
        <p:nvSpPr>
          <p:cNvPr id="4" name="Text 2"/>
          <p:cNvSpPr/>
          <p:nvPr/>
        </p:nvSpPr>
        <p:spPr>
          <a:xfrm>
            <a:off x="1321356" y="4701064"/>
            <a:ext cx="11987689" cy="790099"/>
          </a:xfrm>
          <a:prstGeom prst="rect">
            <a:avLst/>
          </a:prstGeom>
          <a:noFill/>
          <a:ln/>
        </p:spPr>
        <p:txBody>
          <a:bodyPr wrap="square" lIns="0" tIns="0" rIns="0" bIns="0" rtlCol="0" anchor="t"/>
          <a:lstStyle/>
          <a:p>
            <a:pPr marL="0" indent="0">
              <a:lnSpc>
                <a:spcPts val="3100"/>
              </a:lnSpc>
              <a:buNone/>
            </a:pPr>
            <a:r>
              <a:rPr lang="en-US" sz="1900" b="1" dirty="0">
                <a:solidFill>
                  <a:srgbClr val="DAD8E9"/>
                </a:solidFill>
                <a:latin typeface="Mukta Light" pitchFamily="34" charset="0"/>
                <a:ea typeface="Mukta Light" pitchFamily="34" charset="-122"/>
                <a:cs typeface="Mukta Light" pitchFamily="34" charset="-120"/>
              </a:rPr>
              <a:t>● Tầm quan trọng:</a:t>
            </a:r>
            <a:r>
              <a:rPr lang="en-US" sz="1900" dirty="0">
                <a:solidFill>
                  <a:srgbClr val="DAD8E9"/>
                </a:solidFill>
                <a:latin typeface="Mukta Light" pitchFamily="34" charset="0"/>
                <a:ea typeface="Mukta Light" pitchFamily="34" charset="-122"/>
                <a:cs typeface="Mukta Light" pitchFamily="34" charset="-120"/>
              </a:rPr>
              <a:t> Giải thích tại sao việc lựa chọn đặc trưng và kỹ thuật đặc trưng lại quan trọng đối với hiệu suất của mô hình.</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8011" y="945237"/>
            <a:ext cx="4930259" cy="6339007"/>
          </a:xfrm>
          <a:prstGeom prst="rect">
            <a:avLst/>
          </a:prstGeom>
        </p:spPr>
      </p:pic>
      <p:sp>
        <p:nvSpPr>
          <p:cNvPr id="4" name="Text 0"/>
          <p:cNvSpPr/>
          <p:nvPr/>
        </p:nvSpPr>
        <p:spPr>
          <a:xfrm>
            <a:off x="6265069" y="1036796"/>
            <a:ext cx="7586663" cy="1236107"/>
          </a:xfrm>
          <a:prstGeom prst="rect">
            <a:avLst/>
          </a:prstGeom>
          <a:noFill/>
          <a:ln/>
        </p:spPr>
        <p:txBody>
          <a:bodyPr wrap="square" lIns="0" tIns="0" rIns="0" bIns="0" rtlCol="0" anchor="t"/>
          <a:lstStyle/>
          <a:p>
            <a:pPr marL="0" indent="0">
              <a:lnSpc>
                <a:spcPts val="4850"/>
              </a:lnSpc>
              <a:buNone/>
            </a:pPr>
            <a:r>
              <a:rPr lang="en-US" sz="3850" dirty="0">
                <a:solidFill>
                  <a:srgbClr val="C6BFEE"/>
                </a:solidFill>
                <a:latin typeface="Prompt Medium" pitchFamily="34" charset="0"/>
                <a:ea typeface="Prompt Medium" pitchFamily="34" charset="-122"/>
                <a:cs typeface="Prompt Medium" pitchFamily="34" charset="-120"/>
              </a:rPr>
              <a:t>VI. A/B Testing Fundamentals (Cơ Bản về A/B Testing)</a:t>
            </a:r>
            <a:endParaRPr lang="en-US" sz="3850" dirty="0"/>
          </a:p>
        </p:txBody>
      </p:sp>
      <p:sp>
        <p:nvSpPr>
          <p:cNvPr id="5" name="Text 1"/>
          <p:cNvSpPr/>
          <p:nvPr/>
        </p:nvSpPr>
        <p:spPr>
          <a:xfrm>
            <a:off x="6265069" y="2606516"/>
            <a:ext cx="7586663" cy="1067991"/>
          </a:xfrm>
          <a:prstGeom prst="rect">
            <a:avLst/>
          </a:prstGeom>
          <a:noFill/>
          <a:ln/>
        </p:spPr>
        <p:txBody>
          <a:bodyPr wrap="square" lIns="0" tIns="0" rIns="0" bIns="0" rtlCol="0" anchor="t"/>
          <a:lstStyle/>
          <a:p>
            <a:pPr marL="0" indent="0">
              <a:lnSpc>
                <a:spcPts val="2800"/>
              </a:lnSpc>
              <a:buNone/>
            </a:pPr>
            <a:r>
              <a:rPr lang="en-US" sz="1750" dirty="0">
                <a:solidFill>
                  <a:srgbClr val="DAD8E9"/>
                </a:solidFill>
                <a:latin typeface="Mukta Light" pitchFamily="34" charset="0"/>
                <a:ea typeface="Mukta Light" pitchFamily="34" charset="-122"/>
                <a:cs typeface="Mukta Light" pitchFamily="34" charset="-120"/>
              </a:rPr>
              <a:t>A/B testing là một kỹ thuật so sánh nhằm đánh giá hiệu suất của hai phiên bản (A và B) của một sản phẩm hoặc tính năng. Phiên bản A (phiên bản kiểm soát) là phiên bản hiện tại, còn phiên bản B là phiên bản mới với những cải tiến.</a:t>
            </a:r>
            <a:endParaRPr lang="en-US" sz="1750" dirty="0"/>
          </a:p>
        </p:txBody>
      </p:sp>
      <p:sp>
        <p:nvSpPr>
          <p:cNvPr id="6" name="Text 2"/>
          <p:cNvSpPr/>
          <p:nvPr/>
        </p:nvSpPr>
        <p:spPr>
          <a:xfrm>
            <a:off x="6265069" y="4008120"/>
            <a:ext cx="4226957" cy="308967"/>
          </a:xfrm>
          <a:prstGeom prst="rect">
            <a:avLst/>
          </a:prstGeom>
          <a:noFill/>
          <a:ln/>
        </p:spPr>
        <p:txBody>
          <a:bodyPr wrap="none" lIns="0" tIns="0" rIns="0" bIns="0" rtlCol="0" anchor="t"/>
          <a:lstStyle/>
          <a:p>
            <a:pPr marL="0" indent="0">
              <a:lnSpc>
                <a:spcPts val="2400"/>
              </a:lnSpc>
              <a:buNone/>
            </a:pPr>
            <a:r>
              <a:rPr lang="en-US" sz="1900" dirty="0">
                <a:solidFill>
                  <a:srgbClr val="C6BFEE"/>
                </a:solidFill>
                <a:latin typeface="Prompt Medium" pitchFamily="34" charset="0"/>
                <a:ea typeface="Prompt Medium" pitchFamily="34" charset="-122"/>
                <a:cs typeface="Prompt Medium" pitchFamily="34" charset="-120"/>
              </a:rPr>
              <a:t>Ứng dụng trong Machine Learning</a:t>
            </a:r>
            <a:endParaRPr lang="en-US" sz="1900" dirty="0"/>
          </a:p>
        </p:txBody>
      </p:sp>
      <p:sp>
        <p:nvSpPr>
          <p:cNvPr id="7" name="Text 3"/>
          <p:cNvSpPr/>
          <p:nvPr/>
        </p:nvSpPr>
        <p:spPr>
          <a:xfrm>
            <a:off x="6265069" y="4650700"/>
            <a:ext cx="7586663" cy="355997"/>
          </a:xfrm>
          <a:prstGeom prst="rect">
            <a:avLst/>
          </a:prstGeom>
          <a:noFill/>
          <a:ln/>
        </p:spPr>
        <p:txBody>
          <a:bodyPr wrap="none" lIns="0" tIns="0" rIns="0" bIns="0" rtlCol="0" anchor="t"/>
          <a:lstStyle/>
          <a:p>
            <a:pPr marL="0" indent="0">
              <a:lnSpc>
                <a:spcPts val="2800"/>
              </a:lnSpc>
              <a:buNone/>
            </a:pPr>
            <a:r>
              <a:rPr lang="en-US" sz="1750" dirty="0">
                <a:solidFill>
                  <a:srgbClr val="DAD8E9"/>
                </a:solidFill>
                <a:latin typeface="Mukta Light" pitchFamily="34" charset="0"/>
                <a:ea typeface="Mukta Light" pitchFamily="34" charset="-122"/>
                <a:cs typeface="Mukta Light" pitchFamily="34" charset="-120"/>
              </a:rPr>
              <a:t>A/B testing được sử dụng để:</a:t>
            </a:r>
            <a:endParaRPr lang="en-US" sz="1750" dirty="0"/>
          </a:p>
        </p:txBody>
      </p:sp>
      <p:sp>
        <p:nvSpPr>
          <p:cNvPr id="8" name="Text 4"/>
          <p:cNvSpPr/>
          <p:nvPr/>
        </p:nvSpPr>
        <p:spPr>
          <a:xfrm>
            <a:off x="6620947" y="5256967"/>
            <a:ext cx="7230785" cy="355997"/>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DAD8E9"/>
                </a:solidFill>
                <a:latin typeface="Mukta Light" pitchFamily="34" charset="0"/>
                <a:ea typeface="Mukta Light" pitchFamily="34" charset="-122"/>
                <a:cs typeface="Mukta Light" pitchFamily="34" charset="-120"/>
              </a:rPr>
              <a:t>Đánh giá hiệu suất của các mô hình hoặc thuật toán Machine Learning mới.</a:t>
            </a:r>
            <a:endParaRPr lang="en-US" sz="1750" dirty="0"/>
          </a:p>
        </p:txBody>
      </p:sp>
      <p:sp>
        <p:nvSpPr>
          <p:cNvPr id="9" name="Text 5"/>
          <p:cNvSpPr/>
          <p:nvPr/>
        </p:nvSpPr>
        <p:spPr>
          <a:xfrm>
            <a:off x="6620947" y="5690830"/>
            <a:ext cx="7230785" cy="71199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DAD8E9"/>
                </a:solidFill>
                <a:latin typeface="Mukta Light" pitchFamily="34" charset="0"/>
                <a:ea typeface="Mukta Light" pitchFamily="34" charset="-122"/>
                <a:cs typeface="Mukta Light" pitchFamily="34" charset="-120"/>
              </a:rPr>
              <a:t>So sánh hiệu quả của các phương pháp xử lý dữ liệu, tạo đặc trưng, hoặc các tham số mô hình khác nhau.</a:t>
            </a:r>
            <a:endParaRPr lang="en-US" sz="1750" dirty="0"/>
          </a:p>
        </p:txBody>
      </p:sp>
      <p:sp>
        <p:nvSpPr>
          <p:cNvPr id="10" name="Text 6"/>
          <p:cNvSpPr/>
          <p:nvPr/>
        </p:nvSpPr>
        <p:spPr>
          <a:xfrm>
            <a:off x="6620947" y="6480691"/>
            <a:ext cx="7230785" cy="71199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DAD8E9"/>
                </a:solidFill>
                <a:latin typeface="Mukta Light" pitchFamily="34" charset="0"/>
                <a:ea typeface="Mukta Light" pitchFamily="34" charset="-122"/>
                <a:cs typeface="Mukta Light" pitchFamily="34" charset="-120"/>
              </a:rPr>
              <a:t>Đo lường tác động của những thay đổi lên trải nghiệm người dùng và các chỉ số kinh doanh.</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Text 0"/>
          <p:cNvSpPr/>
          <p:nvPr/>
        </p:nvSpPr>
        <p:spPr>
          <a:xfrm>
            <a:off x="1321356" y="478155"/>
            <a:ext cx="10289143" cy="483037"/>
          </a:xfrm>
          <a:prstGeom prst="rect">
            <a:avLst/>
          </a:prstGeom>
          <a:noFill/>
          <a:ln/>
        </p:spPr>
        <p:txBody>
          <a:bodyPr wrap="none" lIns="0" tIns="0" rIns="0" bIns="0" rtlCol="0" anchor="t"/>
          <a:lstStyle/>
          <a:p>
            <a:pPr marL="0" indent="0">
              <a:lnSpc>
                <a:spcPts val="3800"/>
              </a:lnSpc>
              <a:buNone/>
            </a:pPr>
            <a:r>
              <a:rPr lang="en-US" sz="3000" dirty="0">
                <a:solidFill>
                  <a:srgbClr val="C6BFEE"/>
                </a:solidFill>
                <a:latin typeface="Prompt Medium" pitchFamily="34" charset="0"/>
                <a:ea typeface="Prompt Medium" pitchFamily="34" charset="-122"/>
                <a:cs typeface="Prompt Medium" pitchFamily="34" charset="-120"/>
              </a:rPr>
              <a:t>VI. A/B Testing Fundamentals (Cơ Bản về A/B Testing)</a:t>
            </a:r>
            <a:endParaRPr lang="en-US" sz="3000" dirty="0"/>
          </a:p>
        </p:txBody>
      </p:sp>
      <p:pic>
        <p:nvPicPr>
          <p:cNvPr id="3" name="Image 0" descr="preencoded.png"/>
          <p:cNvPicPr>
            <a:picLocks noChangeAspect="1"/>
          </p:cNvPicPr>
          <p:nvPr/>
        </p:nvPicPr>
        <p:blipFill>
          <a:blip r:embed="rId3"/>
          <a:stretch>
            <a:fillRect/>
          </a:stretch>
        </p:blipFill>
        <p:spPr>
          <a:xfrm>
            <a:off x="1321356" y="1308973"/>
            <a:ext cx="2801303" cy="1731288"/>
          </a:xfrm>
          <a:prstGeom prst="rect">
            <a:avLst/>
          </a:prstGeom>
        </p:spPr>
      </p:pic>
      <p:sp>
        <p:nvSpPr>
          <p:cNvPr id="4" name="Text 1"/>
          <p:cNvSpPr/>
          <p:nvPr/>
        </p:nvSpPr>
        <p:spPr>
          <a:xfrm>
            <a:off x="1321356" y="3257550"/>
            <a:ext cx="1932146" cy="241459"/>
          </a:xfrm>
          <a:prstGeom prst="rect">
            <a:avLst/>
          </a:prstGeom>
          <a:noFill/>
          <a:ln/>
        </p:spPr>
        <p:txBody>
          <a:bodyPr wrap="none" lIns="0" tIns="0" rIns="0" bIns="0" rtlCol="0" anchor="t"/>
          <a:lstStyle/>
          <a:p>
            <a:pPr marL="0" indent="0" algn="l">
              <a:lnSpc>
                <a:spcPts val="1900"/>
              </a:lnSpc>
              <a:buNone/>
            </a:pPr>
            <a:r>
              <a:rPr lang="en-US" sz="1500" dirty="0">
                <a:solidFill>
                  <a:srgbClr val="DAD8E9"/>
                </a:solidFill>
                <a:latin typeface="Prompt Medium" pitchFamily="34" charset="0"/>
                <a:ea typeface="Prompt Medium" pitchFamily="34" charset="-122"/>
                <a:cs typeface="Prompt Medium" pitchFamily="34" charset="-120"/>
              </a:rPr>
              <a:t>Xác Định Mục Tiêu</a:t>
            </a:r>
            <a:endParaRPr lang="en-US" sz="1500" dirty="0"/>
          </a:p>
        </p:txBody>
      </p:sp>
      <p:sp>
        <p:nvSpPr>
          <p:cNvPr id="5" name="Text 2"/>
          <p:cNvSpPr/>
          <p:nvPr/>
        </p:nvSpPr>
        <p:spPr>
          <a:xfrm>
            <a:off x="1321356" y="3603308"/>
            <a:ext cx="2801303" cy="834747"/>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Rõ ràng về mục tiêu của thử nghiệm, ví dụ như tăng tỷ lệ nhấp, thời gian xem video hoặc tỷ lệ chuyển đổi.</a:t>
            </a:r>
            <a:endParaRPr lang="en-US" sz="1350" dirty="0"/>
          </a:p>
        </p:txBody>
      </p:sp>
      <p:pic>
        <p:nvPicPr>
          <p:cNvPr id="6" name="Image 1" descr="preencoded.png"/>
          <p:cNvPicPr>
            <a:picLocks noChangeAspect="1"/>
          </p:cNvPicPr>
          <p:nvPr/>
        </p:nvPicPr>
        <p:blipFill>
          <a:blip r:embed="rId4"/>
          <a:stretch>
            <a:fillRect/>
          </a:stretch>
        </p:blipFill>
        <p:spPr>
          <a:xfrm>
            <a:off x="4383405" y="1308973"/>
            <a:ext cx="2801422" cy="1731407"/>
          </a:xfrm>
          <a:prstGeom prst="rect">
            <a:avLst/>
          </a:prstGeom>
        </p:spPr>
      </p:pic>
      <p:sp>
        <p:nvSpPr>
          <p:cNvPr id="7" name="Text 3"/>
          <p:cNvSpPr/>
          <p:nvPr/>
        </p:nvSpPr>
        <p:spPr>
          <a:xfrm>
            <a:off x="4383405" y="3257669"/>
            <a:ext cx="2084189" cy="241459"/>
          </a:xfrm>
          <a:prstGeom prst="rect">
            <a:avLst/>
          </a:prstGeom>
          <a:noFill/>
          <a:ln/>
        </p:spPr>
        <p:txBody>
          <a:bodyPr wrap="none" lIns="0" tIns="0" rIns="0" bIns="0" rtlCol="0" anchor="t"/>
          <a:lstStyle/>
          <a:p>
            <a:pPr marL="0" indent="0" algn="l">
              <a:lnSpc>
                <a:spcPts val="1900"/>
              </a:lnSpc>
              <a:buNone/>
            </a:pPr>
            <a:r>
              <a:rPr lang="en-US" sz="1500" dirty="0">
                <a:solidFill>
                  <a:srgbClr val="DAD8E9"/>
                </a:solidFill>
                <a:latin typeface="Prompt Medium" pitchFamily="34" charset="0"/>
                <a:ea typeface="Prompt Medium" pitchFamily="34" charset="-122"/>
                <a:cs typeface="Prompt Medium" pitchFamily="34" charset="-120"/>
              </a:rPr>
              <a:t>Chọn Chỉ Số Đánh Giá</a:t>
            </a:r>
            <a:endParaRPr lang="en-US" sz="1500" dirty="0"/>
          </a:p>
        </p:txBody>
      </p:sp>
      <p:sp>
        <p:nvSpPr>
          <p:cNvPr id="8" name="Text 4"/>
          <p:cNvSpPr/>
          <p:nvPr/>
        </p:nvSpPr>
        <p:spPr>
          <a:xfrm>
            <a:off x="4383405" y="3603427"/>
            <a:ext cx="2801422" cy="1112996"/>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Xác định các chỉ số phù hợp để đo lường hiệu suất, ví dụ như CTR, thời gian xem, tỷ lệ chuyển đổi hoặc doanh thu.</a:t>
            </a:r>
            <a:endParaRPr lang="en-US" sz="1350" dirty="0"/>
          </a:p>
        </p:txBody>
      </p:sp>
      <p:pic>
        <p:nvPicPr>
          <p:cNvPr id="9" name="Image 2" descr="preencoded.png"/>
          <p:cNvPicPr>
            <a:picLocks noChangeAspect="1"/>
          </p:cNvPicPr>
          <p:nvPr/>
        </p:nvPicPr>
        <p:blipFill>
          <a:blip r:embed="rId5"/>
          <a:stretch>
            <a:fillRect/>
          </a:stretch>
        </p:blipFill>
        <p:spPr>
          <a:xfrm>
            <a:off x="7445573" y="1308973"/>
            <a:ext cx="2801303" cy="1731288"/>
          </a:xfrm>
          <a:prstGeom prst="rect">
            <a:avLst/>
          </a:prstGeom>
        </p:spPr>
      </p:pic>
      <p:sp>
        <p:nvSpPr>
          <p:cNvPr id="10" name="Text 5"/>
          <p:cNvSpPr/>
          <p:nvPr/>
        </p:nvSpPr>
        <p:spPr>
          <a:xfrm>
            <a:off x="7445573" y="3257550"/>
            <a:ext cx="2262426" cy="241459"/>
          </a:xfrm>
          <a:prstGeom prst="rect">
            <a:avLst/>
          </a:prstGeom>
          <a:noFill/>
          <a:ln/>
        </p:spPr>
        <p:txBody>
          <a:bodyPr wrap="none" lIns="0" tIns="0" rIns="0" bIns="0" rtlCol="0" anchor="t"/>
          <a:lstStyle/>
          <a:p>
            <a:pPr marL="0" indent="0" algn="l">
              <a:lnSpc>
                <a:spcPts val="1900"/>
              </a:lnSpc>
              <a:buNone/>
            </a:pPr>
            <a:r>
              <a:rPr lang="en-US" sz="1500" dirty="0">
                <a:solidFill>
                  <a:srgbClr val="DAD8E9"/>
                </a:solidFill>
                <a:latin typeface="Prompt Medium" pitchFamily="34" charset="0"/>
                <a:ea typeface="Prompt Medium" pitchFamily="34" charset="-122"/>
                <a:cs typeface="Prompt Medium" pitchFamily="34" charset="-120"/>
              </a:rPr>
              <a:t>Tạo hai phiên bản (A/B)</a:t>
            </a:r>
            <a:endParaRPr lang="en-US" sz="1500" dirty="0"/>
          </a:p>
        </p:txBody>
      </p:sp>
      <p:sp>
        <p:nvSpPr>
          <p:cNvPr id="11" name="Text 6"/>
          <p:cNvSpPr/>
          <p:nvPr/>
        </p:nvSpPr>
        <p:spPr>
          <a:xfrm>
            <a:off x="7445573" y="3603308"/>
            <a:ext cx="2801303" cy="556498"/>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A là phiên bản kiểm soát (hiện tại), B là phiên bản mới với các thay đổi.</a:t>
            </a:r>
            <a:endParaRPr lang="en-US" sz="1350" dirty="0"/>
          </a:p>
        </p:txBody>
      </p:sp>
      <p:pic>
        <p:nvPicPr>
          <p:cNvPr id="12" name="Image 3" descr="preencoded.png"/>
          <p:cNvPicPr>
            <a:picLocks noChangeAspect="1"/>
          </p:cNvPicPr>
          <p:nvPr/>
        </p:nvPicPr>
        <p:blipFill>
          <a:blip r:embed="rId6"/>
          <a:stretch>
            <a:fillRect/>
          </a:stretch>
        </p:blipFill>
        <p:spPr>
          <a:xfrm>
            <a:off x="10507623" y="1308973"/>
            <a:ext cx="2801422" cy="1731407"/>
          </a:xfrm>
          <a:prstGeom prst="rect">
            <a:avLst/>
          </a:prstGeom>
        </p:spPr>
      </p:pic>
      <p:sp>
        <p:nvSpPr>
          <p:cNvPr id="13" name="Text 7"/>
          <p:cNvSpPr/>
          <p:nvPr/>
        </p:nvSpPr>
        <p:spPr>
          <a:xfrm>
            <a:off x="10507623" y="3257669"/>
            <a:ext cx="2801422" cy="482918"/>
          </a:xfrm>
          <a:prstGeom prst="rect">
            <a:avLst/>
          </a:prstGeom>
          <a:noFill/>
          <a:ln/>
        </p:spPr>
        <p:txBody>
          <a:bodyPr wrap="square" lIns="0" tIns="0" rIns="0" bIns="0" rtlCol="0" anchor="t"/>
          <a:lstStyle/>
          <a:p>
            <a:pPr marL="0" indent="0" algn="l">
              <a:lnSpc>
                <a:spcPts val="1900"/>
              </a:lnSpc>
              <a:buNone/>
            </a:pPr>
            <a:r>
              <a:rPr lang="en-US" sz="1500" dirty="0">
                <a:solidFill>
                  <a:srgbClr val="DAD8E9"/>
                </a:solidFill>
                <a:latin typeface="Prompt Medium" pitchFamily="34" charset="0"/>
                <a:ea typeface="Prompt Medium" pitchFamily="34" charset="-122"/>
                <a:cs typeface="Prompt Medium" pitchFamily="34" charset="-120"/>
              </a:rPr>
              <a:t>Phân chia ngẫu nhiên người dùng</a:t>
            </a:r>
            <a:endParaRPr lang="en-US" sz="1500" dirty="0"/>
          </a:p>
        </p:txBody>
      </p:sp>
      <p:sp>
        <p:nvSpPr>
          <p:cNvPr id="14" name="Text 8"/>
          <p:cNvSpPr/>
          <p:nvPr/>
        </p:nvSpPr>
        <p:spPr>
          <a:xfrm>
            <a:off x="10507623" y="3844885"/>
            <a:ext cx="2801422" cy="834747"/>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Người dùng được phân chia ngẫu nhiên thành hai nhóm để tương tác với hai phiên bản A và B.</a:t>
            </a:r>
            <a:endParaRPr lang="en-US" sz="1350" dirty="0"/>
          </a:p>
        </p:txBody>
      </p:sp>
      <p:pic>
        <p:nvPicPr>
          <p:cNvPr id="15" name="Image 4" descr="preencoded.png"/>
          <p:cNvPicPr>
            <a:picLocks noChangeAspect="1"/>
          </p:cNvPicPr>
          <p:nvPr/>
        </p:nvPicPr>
        <p:blipFill>
          <a:blip r:embed="rId7"/>
          <a:stretch>
            <a:fillRect/>
          </a:stretch>
        </p:blipFill>
        <p:spPr>
          <a:xfrm>
            <a:off x="1321356" y="5238036"/>
            <a:ext cx="2801303" cy="1731288"/>
          </a:xfrm>
          <a:prstGeom prst="rect">
            <a:avLst/>
          </a:prstGeom>
        </p:spPr>
      </p:pic>
      <p:sp>
        <p:nvSpPr>
          <p:cNvPr id="16" name="Text 9"/>
          <p:cNvSpPr/>
          <p:nvPr/>
        </p:nvSpPr>
        <p:spPr>
          <a:xfrm>
            <a:off x="1321356" y="7186613"/>
            <a:ext cx="1932146" cy="241459"/>
          </a:xfrm>
          <a:prstGeom prst="rect">
            <a:avLst/>
          </a:prstGeom>
          <a:noFill/>
          <a:ln/>
        </p:spPr>
        <p:txBody>
          <a:bodyPr wrap="none" lIns="0" tIns="0" rIns="0" bIns="0" rtlCol="0" anchor="t"/>
          <a:lstStyle/>
          <a:p>
            <a:pPr marL="0" indent="0" algn="l">
              <a:lnSpc>
                <a:spcPts val="1900"/>
              </a:lnSpc>
              <a:buNone/>
            </a:pPr>
            <a:r>
              <a:rPr lang="en-US" sz="1500" dirty="0">
                <a:solidFill>
                  <a:srgbClr val="DAD8E9"/>
                </a:solidFill>
                <a:latin typeface="Prompt Medium" pitchFamily="34" charset="0"/>
                <a:ea typeface="Prompt Medium" pitchFamily="34" charset="-122"/>
                <a:cs typeface="Prompt Medium" pitchFamily="34" charset="-120"/>
              </a:rPr>
              <a:t>Thu thập dữ liệu</a:t>
            </a:r>
            <a:endParaRPr lang="en-US" sz="1500" dirty="0"/>
          </a:p>
        </p:txBody>
      </p:sp>
      <p:sp>
        <p:nvSpPr>
          <p:cNvPr id="17" name="Text 10"/>
          <p:cNvSpPr/>
          <p:nvPr/>
        </p:nvSpPr>
        <p:spPr>
          <a:xfrm>
            <a:off x="1321356" y="7532370"/>
            <a:ext cx="2801303" cy="556498"/>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Ghi nhận dữ liệu từ hành vi của người dùng cho mỗi nhóm.</a:t>
            </a:r>
            <a:endParaRPr lang="en-US" sz="1350" dirty="0"/>
          </a:p>
        </p:txBody>
      </p:sp>
      <p:pic>
        <p:nvPicPr>
          <p:cNvPr id="18" name="Image 5" descr="preencoded.png"/>
          <p:cNvPicPr>
            <a:picLocks noChangeAspect="1"/>
          </p:cNvPicPr>
          <p:nvPr/>
        </p:nvPicPr>
        <p:blipFill>
          <a:blip r:embed="rId8"/>
          <a:stretch>
            <a:fillRect/>
          </a:stretch>
        </p:blipFill>
        <p:spPr>
          <a:xfrm>
            <a:off x="4383405" y="5238036"/>
            <a:ext cx="2801422" cy="1731407"/>
          </a:xfrm>
          <a:prstGeom prst="rect">
            <a:avLst/>
          </a:prstGeom>
        </p:spPr>
      </p:pic>
      <p:sp>
        <p:nvSpPr>
          <p:cNvPr id="19" name="Text 11"/>
          <p:cNvSpPr/>
          <p:nvPr/>
        </p:nvSpPr>
        <p:spPr>
          <a:xfrm>
            <a:off x="4383405" y="7186732"/>
            <a:ext cx="1932146" cy="241459"/>
          </a:xfrm>
          <a:prstGeom prst="rect">
            <a:avLst/>
          </a:prstGeom>
          <a:noFill/>
          <a:ln/>
        </p:spPr>
        <p:txBody>
          <a:bodyPr wrap="none" lIns="0" tIns="0" rIns="0" bIns="0" rtlCol="0" anchor="t"/>
          <a:lstStyle/>
          <a:p>
            <a:pPr marL="0" indent="0" algn="l">
              <a:lnSpc>
                <a:spcPts val="1900"/>
              </a:lnSpc>
              <a:buNone/>
            </a:pPr>
            <a:r>
              <a:rPr lang="en-US" sz="1500" dirty="0">
                <a:solidFill>
                  <a:srgbClr val="DAD8E9"/>
                </a:solidFill>
                <a:latin typeface="Prompt Medium" pitchFamily="34" charset="0"/>
                <a:ea typeface="Prompt Medium" pitchFamily="34" charset="-122"/>
                <a:cs typeface="Prompt Medium" pitchFamily="34" charset="-120"/>
              </a:rPr>
              <a:t>Phân tích kết quả</a:t>
            </a:r>
            <a:endParaRPr lang="en-US" sz="1500" dirty="0"/>
          </a:p>
        </p:txBody>
      </p:sp>
      <p:sp>
        <p:nvSpPr>
          <p:cNvPr id="20" name="Text 12"/>
          <p:cNvSpPr/>
          <p:nvPr/>
        </p:nvSpPr>
        <p:spPr>
          <a:xfrm>
            <a:off x="4383405" y="7532489"/>
            <a:ext cx="2801422" cy="556498"/>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So sánh hai phiên bản dựa trên các chỉ số đã chọn.</a:t>
            </a:r>
            <a:endParaRPr lang="en-US" sz="1350" dirty="0"/>
          </a:p>
        </p:txBody>
      </p:sp>
      <p:pic>
        <p:nvPicPr>
          <p:cNvPr id="21" name="Image 6" descr="preencoded.png"/>
          <p:cNvPicPr>
            <a:picLocks noChangeAspect="1"/>
          </p:cNvPicPr>
          <p:nvPr/>
        </p:nvPicPr>
        <p:blipFill>
          <a:blip r:embed="rId9"/>
          <a:stretch>
            <a:fillRect/>
          </a:stretch>
        </p:blipFill>
        <p:spPr>
          <a:xfrm>
            <a:off x="7445573" y="5238036"/>
            <a:ext cx="2801303" cy="1731288"/>
          </a:xfrm>
          <a:prstGeom prst="rect">
            <a:avLst/>
          </a:prstGeom>
        </p:spPr>
      </p:pic>
      <p:sp>
        <p:nvSpPr>
          <p:cNvPr id="22" name="Text 13"/>
          <p:cNvSpPr/>
          <p:nvPr/>
        </p:nvSpPr>
        <p:spPr>
          <a:xfrm>
            <a:off x="7445573" y="7186613"/>
            <a:ext cx="1932146" cy="241459"/>
          </a:xfrm>
          <a:prstGeom prst="rect">
            <a:avLst/>
          </a:prstGeom>
          <a:noFill/>
          <a:ln/>
        </p:spPr>
        <p:txBody>
          <a:bodyPr wrap="none" lIns="0" tIns="0" rIns="0" bIns="0" rtlCol="0" anchor="t"/>
          <a:lstStyle/>
          <a:p>
            <a:pPr marL="0" indent="0" algn="l">
              <a:lnSpc>
                <a:spcPts val="1900"/>
              </a:lnSpc>
              <a:buNone/>
            </a:pPr>
            <a:r>
              <a:rPr lang="en-US" sz="1500" dirty="0">
                <a:solidFill>
                  <a:srgbClr val="DAD8E9"/>
                </a:solidFill>
                <a:latin typeface="Prompt Medium" pitchFamily="34" charset="0"/>
                <a:ea typeface="Prompt Medium" pitchFamily="34" charset="-122"/>
                <a:cs typeface="Prompt Medium" pitchFamily="34" charset="-120"/>
              </a:rPr>
              <a:t>Rút ra kết luận</a:t>
            </a:r>
            <a:endParaRPr lang="en-US" sz="1500" dirty="0"/>
          </a:p>
        </p:txBody>
      </p:sp>
      <p:sp>
        <p:nvSpPr>
          <p:cNvPr id="23" name="Text 14"/>
          <p:cNvSpPr/>
          <p:nvPr/>
        </p:nvSpPr>
        <p:spPr>
          <a:xfrm>
            <a:off x="7445573" y="7532370"/>
            <a:ext cx="2801303" cy="556498"/>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Quyết định phiên bản nào hiệu quả hơn và triển khai tương ứng.</a:t>
            </a:r>
            <a:endParaRPr lang="en-US" sz="135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1321356" y="2776895"/>
            <a:ext cx="5944076"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Lưu ý quan trọng khi thực hiện A/B testing</a:t>
            </a:r>
            <a:endParaRPr lang="en-US" sz="2150" dirty="0"/>
          </a:p>
        </p:txBody>
      </p:sp>
      <p:sp>
        <p:nvSpPr>
          <p:cNvPr id="3" name="Text 1"/>
          <p:cNvSpPr/>
          <p:nvPr/>
        </p:nvSpPr>
        <p:spPr>
          <a:xfrm>
            <a:off x="1716286" y="3613547"/>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Tính ngẫu nhiên</a:t>
            </a:r>
            <a:r>
              <a:rPr lang="en-US" sz="1900" dirty="0">
                <a:solidFill>
                  <a:srgbClr val="DAD8E9"/>
                </a:solidFill>
                <a:latin typeface="Mukta Light" pitchFamily="34" charset="0"/>
                <a:ea typeface="Mukta Light" pitchFamily="34" charset="-122"/>
                <a:cs typeface="Mukta Light" pitchFamily="34" charset="-120"/>
              </a:rPr>
              <a:t>: Người dùng cần được chia ngẫu nhiên để tránh sai lệch kết quả.</a:t>
            </a:r>
            <a:endParaRPr lang="en-US" sz="1900" dirty="0"/>
          </a:p>
        </p:txBody>
      </p:sp>
      <p:sp>
        <p:nvSpPr>
          <p:cNvPr id="4" name="Text 2"/>
          <p:cNvSpPr/>
          <p:nvPr/>
        </p:nvSpPr>
        <p:spPr>
          <a:xfrm>
            <a:off x="1716286" y="4094917"/>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Kiểm soát yếu tố nhiễu</a:t>
            </a:r>
            <a:r>
              <a:rPr lang="en-US" sz="1900" dirty="0">
                <a:solidFill>
                  <a:srgbClr val="DAD8E9"/>
                </a:solidFill>
                <a:latin typeface="Mukta Light" pitchFamily="34" charset="0"/>
                <a:ea typeface="Mukta Light" pitchFamily="34" charset="-122"/>
                <a:cs typeface="Mukta Light" pitchFamily="34" charset="-120"/>
              </a:rPr>
              <a:t>: Các yếu tố ngoại cảnh ảnh hưởng đến kết quả cần được loại bỏ hoặc kiểm soát.</a:t>
            </a:r>
            <a:endParaRPr lang="en-US" sz="1900" dirty="0"/>
          </a:p>
        </p:txBody>
      </p:sp>
      <p:sp>
        <p:nvSpPr>
          <p:cNvPr id="5" name="Text 3"/>
          <p:cNvSpPr/>
          <p:nvPr/>
        </p:nvSpPr>
        <p:spPr>
          <a:xfrm>
            <a:off x="1716286" y="4576286"/>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Thời gian thử nghiệm</a:t>
            </a:r>
            <a:r>
              <a:rPr lang="en-US" sz="1900" dirty="0">
                <a:solidFill>
                  <a:srgbClr val="DAD8E9"/>
                </a:solidFill>
                <a:latin typeface="Mukta Light" pitchFamily="34" charset="0"/>
                <a:ea typeface="Mukta Light" pitchFamily="34" charset="-122"/>
                <a:cs typeface="Mukta Light" pitchFamily="34" charset="-120"/>
              </a:rPr>
              <a:t>: Thời gian cần đủ dài để thu thập dữ liệu đầy đủ và kết quả đáng tin cậy.</a:t>
            </a:r>
            <a:endParaRPr lang="en-US" sz="1900" dirty="0"/>
          </a:p>
        </p:txBody>
      </p:sp>
      <p:sp>
        <p:nvSpPr>
          <p:cNvPr id="6" name="Text 4"/>
          <p:cNvSpPr/>
          <p:nvPr/>
        </p:nvSpPr>
        <p:spPr>
          <a:xfrm>
            <a:off x="1716286" y="5057656"/>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Ý nghĩa thống kê</a:t>
            </a:r>
            <a:r>
              <a:rPr lang="en-US" sz="1900" dirty="0">
                <a:solidFill>
                  <a:srgbClr val="DAD8E9"/>
                </a:solidFill>
                <a:latin typeface="Mukta Light" pitchFamily="34" charset="0"/>
                <a:ea typeface="Mukta Light" pitchFamily="34" charset="-122"/>
                <a:cs typeface="Mukta Light" pitchFamily="34" charset="-120"/>
              </a:rPr>
              <a:t>: Sử dụng các phương pháp thống kê để đảm bảo sự khác biệt giữa A và B có ý nghĩa.</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Text 0"/>
          <p:cNvSpPr/>
          <p:nvPr/>
        </p:nvSpPr>
        <p:spPr>
          <a:xfrm>
            <a:off x="1321356" y="1392555"/>
            <a:ext cx="2822496"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Ví dụ về A/B Testing</a:t>
            </a:r>
            <a:endParaRPr lang="en-US" sz="2150" dirty="0"/>
          </a:p>
        </p:txBody>
      </p:sp>
      <p:sp>
        <p:nvSpPr>
          <p:cNvPr id="3" name="Text 1"/>
          <p:cNvSpPr/>
          <p:nvPr/>
        </p:nvSpPr>
        <p:spPr>
          <a:xfrm>
            <a:off x="1716286" y="2229207"/>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Amazon SageMaker</a:t>
            </a:r>
            <a:r>
              <a:rPr lang="en-US" sz="1900" dirty="0">
                <a:solidFill>
                  <a:srgbClr val="DAD8E9"/>
                </a:solidFill>
                <a:latin typeface="Mukta Light" pitchFamily="34" charset="0"/>
                <a:ea typeface="Mukta Light" pitchFamily="34" charset="-122"/>
                <a:cs typeface="Mukta Light" pitchFamily="34" charset="-120"/>
              </a:rPr>
              <a:t> và </a:t>
            </a:r>
            <a:r>
              <a:rPr lang="en-US" sz="1900" b="1" dirty="0">
                <a:solidFill>
                  <a:srgbClr val="DAD8E9"/>
                </a:solidFill>
                <a:latin typeface="Mukta Light" pitchFamily="34" charset="0"/>
                <a:ea typeface="Mukta Light" pitchFamily="34" charset="-122"/>
                <a:cs typeface="Mukta Light" pitchFamily="34" charset="-120"/>
              </a:rPr>
              <a:t>LinkedIn</a:t>
            </a:r>
            <a:r>
              <a:rPr lang="en-US" sz="1900" dirty="0">
                <a:solidFill>
                  <a:srgbClr val="DAD8E9"/>
                </a:solidFill>
                <a:latin typeface="Mukta Light" pitchFamily="34" charset="0"/>
                <a:ea typeface="Mukta Light" pitchFamily="34" charset="-122"/>
                <a:cs typeface="Mukta Light" pitchFamily="34" charset="-120"/>
              </a:rPr>
              <a:t> đã áp dụng A/B testing để đánh giá hiệu quả của các mô hình Machine Learning mới trong môi trường sản xuất.</a:t>
            </a:r>
            <a:endParaRPr lang="en-US" sz="1900" dirty="0"/>
          </a:p>
        </p:txBody>
      </p:sp>
      <p:sp>
        <p:nvSpPr>
          <p:cNvPr id="4" name="Text 2"/>
          <p:cNvSpPr/>
          <p:nvPr/>
        </p:nvSpPr>
        <p:spPr>
          <a:xfrm>
            <a:off x="1716286" y="3105626"/>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LinkedIn sử dụng A/B testing để tối ưu hóa tính năng "Những người bạn có thể biết" (People You May Know) thông qua việc đo lường tỷ lệ chuyển đổi sau khi áp dụng kỹ thuật giảm giá hiển thị (impression discount).</a:t>
            </a:r>
            <a:endParaRPr lang="en-US" sz="1900" dirty="0"/>
          </a:p>
        </p:txBody>
      </p:sp>
      <p:sp>
        <p:nvSpPr>
          <p:cNvPr id="5" name="Text 3"/>
          <p:cNvSpPr/>
          <p:nvPr/>
        </p:nvSpPr>
        <p:spPr>
          <a:xfrm>
            <a:off x="1321356" y="4173379"/>
            <a:ext cx="11987689"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6" name="Text 4"/>
          <p:cNvSpPr/>
          <p:nvPr/>
        </p:nvSpPr>
        <p:spPr>
          <a:xfrm>
            <a:off x="1321356" y="493871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Kết luận</a:t>
            </a:r>
            <a:endParaRPr lang="en-US" sz="2150" dirty="0"/>
          </a:p>
        </p:txBody>
      </p:sp>
      <p:sp>
        <p:nvSpPr>
          <p:cNvPr id="7" name="Text 5"/>
          <p:cNvSpPr/>
          <p:nvPr/>
        </p:nvSpPr>
        <p:spPr>
          <a:xfrm>
            <a:off x="1321356" y="5651897"/>
            <a:ext cx="11987689"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A/B testing là một công cụ mạnh mẽ giúp ra quyết định dựa trên dữ liệu, từ đó tối ưu hóa hiệu suất các mô hình và sản phẩm Machine Learning. Việc thực hiện A/B testing đúng cách có thể mang lại các cải tiến đáng kể dựa trên những phân tích khách quan và có căn cứ.</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3086100"/>
            <a:ext cx="7415927" cy="2057400"/>
          </a:xfrm>
          <a:prstGeom prst="rect">
            <a:avLst/>
          </a:prstGeom>
          <a:noFill/>
          <a:ln/>
        </p:spPr>
        <p:txBody>
          <a:bodyPr wrap="squar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VII. Các Mô Hình Triển Khai Phổ Biến (Common Deployment Patterns)</a:t>
            </a:r>
            <a:endParaRPr lang="en-US" sz="43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nvSpPr>
        <p:spPr>
          <a:xfrm>
            <a:off x="1321356" y="646033"/>
            <a:ext cx="5082897" cy="325874"/>
          </a:xfrm>
          <a:prstGeom prst="rect">
            <a:avLst/>
          </a:prstGeom>
          <a:noFill/>
          <a:ln/>
        </p:spPr>
        <p:txBody>
          <a:bodyPr wrap="none" lIns="0" tIns="0" rIns="0" bIns="0" rtlCol="0" anchor="t"/>
          <a:lstStyle/>
          <a:p>
            <a:pPr marL="0" indent="0">
              <a:lnSpc>
                <a:spcPts val="2550"/>
              </a:lnSpc>
              <a:buNone/>
            </a:pPr>
            <a:r>
              <a:rPr lang="en-US" sz="2050" dirty="0">
                <a:solidFill>
                  <a:srgbClr val="C6BFEE"/>
                </a:solidFill>
                <a:latin typeface="Prompt Medium" pitchFamily="34" charset="0"/>
                <a:ea typeface="Prompt Medium" pitchFamily="34" charset="-122"/>
                <a:cs typeface="Prompt Medium" pitchFamily="34" charset="-120"/>
              </a:rPr>
              <a:t>1. </a:t>
            </a:r>
            <a:r>
              <a:rPr lang="en-US" sz="2050" b="1" dirty="0">
                <a:solidFill>
                  <a:srgbClr val="C6BFEE"/>
                </a:solidFill>
                <a:latin typeface="Prompt Medium" pitchFamily="34" charset="0"/>
                <a:ea typeface="Prompt Medium" pitchFamily="34" charset="-122"/>
                <a:cs typeface="Prompt Medium" pitchFamily="34" charset="-120"/>
              </a:rPr>
              <a:t>Phân vùng Dữ liệu (Data Partitioning)</a:t>
            </a:r>
            <a:endParaRPr lang="en-US" sz="2050" dirty="0"/>
          </a:p>
        </p:txBody>
      </p:sp>
      <p:sp>
        <p:nvSpPr>
          <p:cNvPr id="3" name="Text 1"/>
          <p:cNvSpPr/>
          <p:nvPr/>
        </p:nvSpPr>
        <p:spPr>
          <a:xfrm>
            <a:off x="1696760" y="1441252"/>
            <a:ext cx="11612285" cy="375404"/>
          </a:xfrm>
          <a:prstGeom prst="rect">
            <a:avLst/>
          </a:prstGeom>
          <a:noFill/>
          <a:ln/>
        </p:spPr>
        <p:txBody>
          <a:bodyPr wrap="none" lIns="0" tIns="0" rIns="0" bIns="0" rtlCol="0" anchor="t"/>
          <a:lstStyle/>
          <a:p>
            <a:pPr marL="342900" indent="-342900" algn="l">
              <a:lnSpc>
                <a:spcPts val="2950"/>
              </a:lnSpc>
              <a:buSzPct val="100000"/>
              <a:buChar char="•"/>
            </a:pPr>
            <a:r>
              <a:rPr lang="en-US" sz="1800" dirty="0">
                <a:solidFill>
                  <a:srgbClr val="DAD8E9"/>
                </a:solidFill>
                <a:latin typeface="Mukta Light" pitchFamily="34" charset="0"/>
                <a:ea typeface="Mukta Light" pitchFamily="34" charset="-122"/>
                <a:cs typeface="Mukta Light" pitchFamily="34" charset="-120"/>
              </a:rPr>
              <a:t>Dữ liệu thường được phân chia theo thời gian (ví dụ: năm, tháng) để tối ưu hóa hiệu suất truy vấn và huấn luyện.</a:t>
            </a:r>
            <a:endParaRPr lang="en-US" sz="1800" dirty="0"/>
          </a:p>
        </p:txBody>
      </p:sp>
      <p:sp>
        <p:nvSpPr>
          <p:cNvPr id="4" name="Text 2"/>
          <p:cNvSpPr/>
          <p:nvPr/>
        </p:nvSpPr>
        <p:spPr>
          <a:xfrm>
            <a:off x="1696760" y="1898690"/>
            <a:ext cx="11612285" cy="750808"/>
          </a:xfrm>
          <a:prstGeom prst="rect">
            <a:avLst/>
          </a:prstGeom>
          <a:noFill/>
          <a:ln/>
        </p:spPr>
        <p:txBody>
          <a:bodyPr wrap="square" lIns="0" tIns="0" rIns="0" bIns="0" rtlCol="0" anchor="t"/>
          <a:lstStyle/>
          <a:p>
            <a:pPr marL="342900" indent="-342900" algn="l">
              <a:lnSpc>
                <a:spcPts val="2950"/>
              </a:lnSpc>
              <a:buSzPct val="100000"/>
              <a:buChar char="•"/>
            </a:pPr>
            <a:r>
              <a:rPr lang="en-US" sz="1800" dirty="0">
                <a:solidFill>
                  <a:srgbClr val="DAD8E9"/>
                </a:solidFill>
                <a:latin typeface="Mukta Light" pitchFamily="34" charset="0"/>
                <a:ea typeface="Mukta Light" pitchFamily="34" charset="-122"/>
                <a:cs typeface="Mukta Light" pitchFamily="34" charset="-120"/>
              </a:rPr>
              <a:t>Các định dạng dữ liệu như Parquet, Avro, ORC (định dạng dữ liệu cột) giúp truy vấn nhanh hơn và tiết kiệm chi phí hơn so với định dạng CSV.</a:t>
            </a:r>
            <a:endParaRPr lang="en-US" sz="1800" dirty="0"/>
          </a:p>
        </p:txBody>
      </p:sp>
      <p:sp>
        <p:nvSpPr>
          <p:cNvPr id="5" name="Text 3"/>
          <p:cNvSpPr/>
          <p:nvPr/>
        </p:nvSpPr>
        <p:spPr>
          <a:xfrm>
            <a:off x="1321356" y="3001566"/>
            <a:ext cx="7827050" cy="325874"/>
          </a:xfrm>
          <a:prstGeom prst="rect">
            <a:avLst/>
          </a:prstGeom>
          <a:noFill/>
          <a:ln/>
        </p:spPr>
        <p:txBody>
          <a:bodyPr wrap="none" lIns="0" tIns="0" rIns="0" bIns="0" rtlCol="0" anchor="t"/>
          <a:lstStyle/>
          <a:p>
            <a:pPr marL="0" indent="0">
              <a:lnSpc>
                <a:spcPts val="2550"/>
              </a:lnSpc>
              <a:buNone/>
            </a:pPr>
            <a:r>
              <a:rPr lang="en-US" sz="2050" dirty="0">
                <a:solidFill>
                  <a:srgbClr val="C6BFEE"/>
                </a:solidFill>
                <a:latin typeface="Prompt Medium" pitchFamily="34" charset="0"/>
                <a:ea typeface="Prompt Medium" pitchFamily="34" charset="-122"/>
                <a:cs typeface="Prompt Medium" pitchFamily="34" charset="-120"/>
              </a:rPr>
              <a:t>2. </a:t>
            </a:r>
            <a:r>
              <a:rPr lang="en-US" sz="2050" b="1" dirty="0">
                <a:solidFill>
                  <a:srgbClr val="C6BFEE"/>
                </a:solidFill>
                <a:latin typeface="Prompt Medium" pitchFamily="34" charset="0"/>
                <a:ea typeface="Prompt Medium" pitchFamily="34" charset="-122"/>
                <a:cs typeface="Prompt Medium" pitchFamily="34" charset="-120"/>
              </a:rPr>
              <a:t>Xử lý Dữ liệu Mất Cân Bằng (Imbalance Class Distribution)</a:t>
            </a:r>
            <a:endParaRPr lang="en-US" sz="2050" dirty="0"/>
          </a:p>
        </p:txBody>
      </p:sp>
      <p:sp>
        <p:nvSpPr>
          <p:cNvPr id="6" name="Text 4"/>
          <p:cNvSpPr/>
          <p:nvPr/>
        </p:nvSpPr>
        <p:spPr>
          <a:xfrm>
            <a:off x="1696760" y="3679508"/>
            <a:ext cx="11612285" cy="750808"/>
          </a:xfrm>
          <a:prstGeom prst="rect">
            <a:avLst/>
          </a:prstGeom>
          <a:noFill/>
          <a:ln/>
        </p:spPr>
        <p:txBody>
          <a:bodyPr wrap="square" lIns="0" tIns="0" rIns="0" bIns="0" rtlCol="0" anchor="t"/>
          <a:lstStyle/>
          <a:p>
            <a:pPr marL="342900" indent="-342900" algn="l">
              <a:lnSpc>
                <a:spcPts val="2950"/>
              </a:lnSpc>
              <a:buSzPct val="100000"/>
              <a:buChar char="•"/>
            </a:pPr>
            <a:r>
              <a:rPr lang="en-US" sz="1800" dirty="0">
                <a:solidFill>
                  <a:srgbClr val="DAD8E9"/>
                </a:solidFill>
                <a:latin typeface="Mukta Light" pitchFamily="34" charset="0"/>
                <a:ea typeface="Mukta Light" pitchFamily="34" charset="-122"/>
                <a:cs typeface="Mukta Light" pitchFamily="34" charset="-120"/>
              </a:rPr>
              <a:t>Các kỹ thuật như </a:t>
            </a:r>
            <a:r>
              <a:rPr lang="en-US" sz="1800" b="1" dirty="0">
                <a:solidFill>
                  <a:srgbClr val="DAD8E9"/>
                </a:solidFill>
                <a:latin typeface="Mukta Light" pitchFamily="34" charset="0"/>
                <a:ea typeface="Mukta Light" pitchFamily="34" charset="-122"/>
                <a:cs typeface="Mukta Light" pitchFamily="34" charset="-120"/>
              </a:rPr>
              <a:t>upsampling</a:t>
            </a:r>
            <a:r>
              <a:rPr lang="en-US" sz="1800" dirty="0">
                <a:solidFill>
                  <a:srgbClr val="DAD8E9"/>
                </a:solidFill>
                <a:latin typeface="Mukta Light" pitchFamily="34" charset="0"/>
                <a:ea typeface="Mukta Light" pitchFamily="34" charset="-122"/>
                <a:cs typeface="Mukta Light" pitchFamily="34" charset="-120"/>
              </a:rPr>
              <a:t>, </a:t>
            </a:r>
            <a:r>
              <a:rPr lang="en-US" sz="1800" b="1" dirty="0">
                <a:solidFill>
                  <a:srgbClr val="DAD8E9"/>
                </a:solidFill>
                <a:latin typeface="Mukta Light" pitchFamily="34" charset="0"/>
                <a:ea typeface="Mukta Light" pitchFamily="34" charset="-122"/>
                <a:cs typeface="Mukta Light" pitchFamily="34" charset="-120"/>
              </a:rPr>
              <a:t>downsampling</a:t>
            </a:r>
            <a:r>
              <a:rPr lang="en-US" sz="1800" dirty="0">
                <a:solidFill>
                  <a:srgbClr val="DAD8E9"/>
                </a:solidFill>
                <a:latin typeface="Mukta Light" pitchFamily="34" charset="0"/>
                <a:ea typeface="Mukta Light" pitchFamily="34" charset="-122"/>
                <a:cs typeface="Mukta Light" pitchFamily="34" charset="-120"/>
              </a:rPr>
              <a:t>, và </a:t>
            </a:r>
            <a:r>
              <a:rPr lang="en-US" sz="1800" b="1" dirty="0">
                <a:solidFill>
                  <a:srgbClr val="DAD8E9"/>
                </a:solidFill>
                <a:latin typeface="Mukta Light" pitchFamily="34" charset="0"/>
                <a:ea typeface="Mukta Light" pitchFamily="34" charset="-122"/>
                <a:cs typeface="Mukta Light" pitchFamily="34" charset="-120"/>
              </a:rPr>
              <a:t>gán trọng số</a:t>
            </a:r>
            <a:r>
              <a:rPr lang="en-US" sz="1800" dirty="0">
                <a:solidFill>
                  <a:srgbClr val="DAD8E9"/>
                </a:solidFill>
                <a:latin typeface="Mukta Light" pitchFamily="34" charset="0"/>
                <a:ea typeface="Mukta Light" pitchFamily="34" charset="-122"/>
                <a:cs typeface="Mukta Light" pitchFamily="34" charset="-120"/>
              </a:rPr>
              <a:t> cho các lớp hiếm được sử dụng để xử lý dữ liệu không cân bằng.</a:t>
            </a:r>
            <a:endParaRPr lang="en-US" sz="1800" dirty="0"/>
          </a:p>
        </p:txBody>
      </p:sp>
      <p:sp>
        <p:nvSpPr>
          <p:cNvPr id="7" name="Text 5"/>
          <p:cNvSpPr/>
          <p:nvPr/>
        </p:nvSpPr>
        <p:spPr>
          <a:xfrm>
            <a:off x="2072283" y="4512350"/>
            <a:ext cx="11236762" cy="375404"/>
          </a:xfrm>
          <a:prstGeom prst="rect">
            <a:avLst/>
          </a:prstGeom>
          <a:noFill/>
          <a:ln/>
        </p:spPr>
        <p:txBody>
          <a:bodyPr wrap="none" lIns="0" tIns="0" rIns="0" bIns="0" rtlCol="0" anchor="t"/>
          <a:lstStyle/>
          <a:p>
            <a:pPr marL="685800" lvl="1" indent="-342900" algn="l">
              <a:lnSpc>
                <a:spcPts val="2950"/>
              </a:lnSpc>
              <a:buSzPct val="100000"/>
              <a:buChar char="•"/>
            </a:pPr>
            <a:r>
              <a:rPr lang="en-US" sz="1800" b="1" dirty="0">
                <a:solidFill>
                  <a:srgbClr val="DAD8E9"/>
                </a:solidFill>
                <a:latin typeface="Mukta Light" pitchFamily="34" charset="0"/>
                <a:ea typeface="Mukta Light" pitchFamily="34" charset="-122"/>
                <a:cs typeface="Mukta Light" pitchFamily="34" charset="-120"/>
              </a:rPr>
              <a:t>Downsampling</a:t>
            </a:r>
            <a:r>
              <a:rPr lang="en-US" sz="1800" dirty="0">
                <a:solidFill>
                  <a:srgbClr val="DAD8E9"/>
                </a:solidFill>
                <a:latin typeface="Mukta Light" pitchFamily="34" charset="0"/>
                <a:ea typeface="Mukta Light" pitchFamily="34" charset="-122"/>
                <a:cs typeface="Mukta Light" pitchFamily="34" charset="-120"/>
              </a:rPr>
              <a:t> giúp giảm kích thước dữ liệu và thời gian huấn luyện.</a:t>
            </a:r>
            <a:endParaRPr lang="en-US" sz="1800" dirty="0"/>
          </a:p>
        </p:txBody>
      </p:sp>
      <p:sp>
        <p:nvSpPr>
          <p:cNvPr id="8" name="Text 6"/>
          <p:cNvSpPr/>
          <p:nvPr/>
        </p:nvSpPr>
        <p:spPr>
          <a:xfrm>
            <a:off x="2072283" y="4969788"/>
            <a:ext cx="11236762" cy="375404"/>
          </a:xfrm>
          <a:prstGeom prst="rect">
            <a:avLst/>
          </a:prstGeom>
          <a:noFill/>
          <a:ln/>
        </p:spPr>
        <p:txBody>
          <a:bodyPr wrap="none" lIns="0" tIns="0" rIns="0" bIns="0" rtlCol="0" anchor="t"/>
          <a:lstStyle/>
          <a:p>
            <a:pPr marL="685800" lvl="1" indent="-342900" algn="l">
              <a:lnSpc>
                <a:spcPts val="2950"/>
              </a:lnSpc>
              <a:buSzPct val="100000"/>
              <a:buChar char="•"/>
            </a:pPr>
            <a:r>
              <a:rPr lang="en-US" sz="1800" b="1" dirty="0">
                <a:solidFill>
                  <a:srgbClr val="DAD8E9"/>
                </a:solidFill>
                <a:latin typeface="Mukta Light" pitchFamily="34" charset="0"/>
                <a:ea typeface="Mukta Light" pitchFamily="34" charset="-122"/>
                <a:cs typeface="Mukta Light" pitchFamily="34" charset="-120"/>
              </a:rPr>
              <a:t>Gán trọng số</a:t>
            </a:r>
            <a:r>
              <a:rPr lang="en-US" sz="1800" dirty="0">
                <a:solidFill>
                  <a:srgbClr val="DAD8E9"/>
                </a:solidFill>
                <a:latin typeface="Mukta Light" pitchFamily="34" charset="0"/>
                <a:ea typeface="Mukta Light" pitchFamily="34" charset="-122"/>
                <a:cs typeface="Mukta Light" pitchFamily="34" charset="-120"/>
              </a:rPr>
              <a:t> cho các mẫu dương giúp mô hình tập trung vào việc học các mẫu hiếm.</a:t>
            </a:r>
            <a:endParaRPr lang="en-US" sz="1800" dirty="0"/>
          </a:p>
        </p:txBody>
      </p:sp>
      <p:sp>
        <p:nvSpPr>
          <p:cNvPr id="9" name="Text 7"/>
          <p:cNvSpPr/>
          <p:nvPr/>
        </p:nvSpPr>
        <p:spPr>
          <a:xfrm>
            <a:off x="1321356" y="5697260"/>
            <a:ext cx="6768941" cy="325874"/>
          </a:xfrm>
          <a:prstGeom prst="rect">
            <a:avLst/>
          </a:prstGeom>
          <a:noFill/>
          <a:ln/>
        </p:spPr>
        <p:txBody>
          <a:bodyPr wrap="none" lIns="0" tIns="0" rIns="0" bIns="0" rtlCol="0" anchor="t"/>
          <a:lstStyle/>
          <a:p>
            <a:pPr marL="0" indent="0">
              <a:lnSpc>
                <a:spcPts val="2550"/>
              </a:lnSpc>
              <a:buNone/>
            </a:pPr>
            <a:r>
              <a:rPr lang="en-US" sz="2050" dirty="0">
                <a:solidFill>
                  <a:srgbClr val="C6BFEE"/>
                </a:solidFill>
                <a:latin typeface="Prompt Medium" pitchFamily="34" charset="0"/>
                <a:ea typeface="Prompt Medium" pitchFamily="34" charset="-122"/>
                <a:cs typeface="Prompt Medium" pitchFamily="34" charset="-120"/>
              </a:rPr>
              <a:t>3. </a:t>
            </a:r>
            <a:r>
              <a:rPr lang="en-US" sz="2050" b="1" dirty="0">
                <a:solidFill>
                  <a:srgbClr val="C6BFEE"/>
                </a:solidFill>
                <a:latin typeface="Prompt Medium" pitchFamily="34" charset="0"/>
                <a:ea typeface="Prompt Medium" pitchFamily="34" charset="-122"/>
                <a:cs typeface="Prompt Medium" pitchFamily="34" charset="-120"/>
              </a:rPr>
              <a:t>Chiến lược Tạo Dữ liệu (Data Generation Strategy)</a:t>
            </a:r>
            <a:endParaRPr lang="en-US" sz="2050" dirty="0"/>
          </a:p>
        </p:txBody>
      </p:sp>
      <p:sp>
        <p:nvSpPr>
          <p:cNvPr id="10" name="Text 8"/>
          <p:cNvSpPr/>
          <p:nvPr/>
        </p:nvSpPr>
        <p:spPr>
          <a:xfrm>
            <a:off x="1696760" y="6375202"/>
            <a:ext cx="11612285" cy="375404"/>
          </a:xfrm>
          <a:prstGeom prst="rect">
            <a:avLst/>
          </a:prstGeom>
          <a:noFill/>
          <a:ln/>
        </p:spPr>
        <p:txBody>
          <a:bodyPr wrap="none" lIns="0" tIns="0" rIns="0" bIns="0" rtlCol="0" anchor="t"/>
          <a:lstStyle/>
          <a:p>
            <a:pPr marL="342900" indent="-342900" algn="l">
              <a:lnSpc>
                <a:spcPts val="2950"/>
              </a:lnSpc>
              <a:buSzPct val="100000"/>
              <a:buChar char="•"/>
            </a:pPr>
            <a:r>
              <a:rPr lang="en-US" sz="1800" b="1" dirty="0">
                <a:solidFill>
                  <a:srgbClr val="DAD8E9"/>
                </a:solidFill>
                <a:latin typeface="Mukta Light" pitchFamily="34" charset="0"/>
                <a:ea typeface="Mukta Light" pitchFamily="34" charset="-122"/>
                <a:cs typeface="Mukta Light" pitchFamily="34" charset="-120"/>
              </a:rPr>
              <a:t>Thu thập dữ liệu ngầm (implicit labels)</a:t>
            </a:r>
            <a:r>
              <a:rPr lang="en-US" sz="1800" dirty="0">
                <a:solidFill>
                  <a:srgbClr val="DAD8E9"/>
                </a:solidFill>
                <a:latin typeface="Mukta Light" pitchFamily="34" charset="0"/>
                <a:ea typeface="Mukta Light" pitchFamily="34" charset="-122"/>
                <a:cs typeface="Mukta Light" pitchFamily="34" charset="-120"/>
              </a:rPr>
              <a:t>: Sử dụng các tín hiệu như lượt xem hoặc nhấp chuột để tạo nhãn.</a:t>
            </a:r>
            <a:endParaRPr lang="en-US" sz="1800" dirty="0"/>
          </a:p>
        </p:txBody>
      </p:sp>
      <p:sp>
        <p:nvSpPr>
          <p:cNvPr id="11" name="Text 9"/>
          <p:cNvSpPr/>
          <p:nvPr/>
        </p:nvSpPr>
        <p:spPr>
          <a:xfrm>
            <a:off x="1696760" y="6832640"/>
            <a:ext cx="11612285" cy="750808"/>
          </a:xfrm>
          <a:prstGeom prst="rect">
            <a:avLst/>
          </a:prstGeom>
          <a:noFill/>
          <a:ln/>
        </p:spPr>
        <p:txBody>
          <a:bodyPr wrap="square" lIns="0" tIns="0" rIns="0" bIns="0" rtlCol="0" anchor="t"/>
          <a:lstStyle/>
          <a:p>
            <a:pPr marL="342900" indent="-342900" algn="l">
              <a:lnSpc>
                <a:spcPts val="2950"/>
              </a:lnSpc>
              <a:buSzPct val="100000"/>
              <a:buChar char="•"/>
            </a:pPr>
            <a:r>
              <a:rPr lang="en-US" sz="1800" b="1" dirty="0">
                <a:solidFill>
                  <a:srgbClr val="DAD8E9"/>
                </a:solidFill>
                <a:latin typeface="Mukta Light" pitchFamily="34" charset="0"/>
                <a:ea typeface="Mukta Light" pitchFamily="34" charset="-122"/>
                <a:cs typeface="Mukta Light" pitchFamily="34" charset="-120"/>
              </a:rPr>
              <a:t>Giải quyết bài toán khởi động nguội (cold start)</a:t>
            </a:r>
            <a:r>
              <a:rPr lang="en-US" sz="1800" dirty="0">
                <a:solidFill>
                  <a:srgbClr val="DAD8E9"/>
                </a:solidFill>
                <a:latin typeface="Mukta Light" pitchFamily="34" charset="0"/>
                <a:ea typeface="Mukta Light" pitchFamily="34" charset="-122"/>
                <a:cs typeface="Mukta Light" pitchFamily="34" charset="-120"/>
              </a:rPr>
              <a:t>: Sử dụng gán nhãn thủ công hoặc khai thác dữ liệu hiện có để khởi động hệ thống.</a:t>
            </a:r>
            <a:endParaRPr lang="en-US" sz="18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1321356" y="1124188"/>
            <a:ext cx="7884557"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4. </a:t>
            </a:r>
            <a:r>
              <a:rPr lang="en-US" sz="2150" b="1" dirty="0">
                <a:solidFill>
                  <a:srgbClr val="C6BFEE"/>
                </a:solidFill>
                <a:latin typeface="Prompt Medium" pitchFamily="34" charset="0"/>
                <a:ea typeface="Prompt Medium" pitchFamily="34" charset="-122"/>
                <a:cs typeface="Prompt Medium" pitchFamily="34" charset="-120"/>
              </a:rPr>
              <a:t>Chia Dữ liệu Huấn luyện/Kiểm tra (Split Train/Test Data)</a:t>
            </a:r>
            <a:endParaRPr lang="en-US" sz="2150" dirty="0"/>
          </a:p>
        </p:txBody>
      </p:sp>
      <p:sp>
        <p:nvSpPr>
          <p:cNvPr id="3" name="Text 1"/>
          <p:cNvSpPr/>
          <p:nvPr/>
        </p:nvSpPr>
        <p:spPr>
          <a:xfrm>
            <a:off x="1716286" y="1960840"/>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Tôn trọng thứ tự thời gian</a:t>
            </a:r>
            <a:r>
              <a:rPr lang="en-US" sz="1900" dirty="0">
                <a:solidFill>
                  <a:srgbClr val="DAD8E9"/>
                </a:solidFill>
                <a:latin typeface="Mukta Light" pitchFamily="34" charset="0"/>
                <a:ea typeface="Mukta Light" pitchFamily="34" charset="-122"/>
                <a:cs typeface="Mukta Light" pitchFamily="34" charset="-120"/>
              </a:rPr>
              <a:t> trong các bài toán dự báo.</a:t>
            </a:r>
            <a:endParaRPr lang="en-US" sz="1900" dirty="0"/>
          </a:p>
        </p:txBody>
      </p:sp>
      <p:sp>
        <p:nvSpPr>
          <p:cNvPr id="4" name="Text 2"/>
          <p:cNvSpPr/>
          <p:nvPr/>
        </p:nvSpPr>
        <p:spPr>
          <a:xfrm>
            <a:off x="1716286" y="2442210"/>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Kỹ thuật cửa sổ mở rộng (expanding window)</a:t>
            </a:r>
            <a:r>
              <a:rPr lang="en-US" sz="1900" dirty="0">
                <a:solidFill>
                  <a:srgbClr val="DAD8E9"/>
                </a:solidFill>
                <a:latin typeface="Mukta Light" pitchFamily="34" charset="0"/>
                <a:ea typeface="Mukta Light" pitchFamily="34" charset="-122"/>
                <a:cs typeface="Mukta Light" pitchFamily="34" charset="-120"/>
              </a:rPr>
              <a:t>: Được sử dụng để đánh giá mô hình theo thời gian.</a:t>
            </a:r>
            <a:endParaRPr lang="en-US" sz="1900" dirty="0"/>
          </a:p>
        </p:txBody>
      </p:sp>
      <p:sp>
        <p:nvSpPr>
          <p:cNvPr id="5" name="Text 3"/>
          <p:cNvSpPr/>
          <p:nvPr/>
        </p:nvSpPr>
        <p:spPr>
          <a:xfrm>
            <a:off x="1321356" y="3114913"/>
            <a:ext cx="11987689"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6" name="Text 4"/>
          <p:cNvSpPr/>
          <p:nvPr/>
        </p:nvSpPr>
        <p:spPr>
          <a:xfrm>
            <a:off x="1321356" y="3880247"/>
            <a:ext cx="7026354"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5. </a:t>
            </a:r>
            <a:r>
              <a:rPr lang="en-US" sz="2150" b="1" dirty="0">
                <a:solidFill>
                  <a:srgbClr val="C6BFEE"/>
                </a:solidFill>
                <a:latin typeface="Prompt Medium" pitchFamily="34" charset="0"/>
                <a:ea typeface="Prompt Medium" pitchFamily="34" charset="-122"/>
                <a:cs typeface="Prompt Medium" pitchFamily="34" charset="-120"/>
              </a:rPr>
              <a:t>Yêu cầu Huấn luyện lại (Retraining Requirements)</a:t>
            </a:r>
            <a:endParaRPr lang="en-US" sz="2150" dirty="0"/>
          </a:p>
        </p:txBody>
      </p:sp>
      <p:sp>
        <p:nvSpPr>
          <p:cNvPr id="7" name="Text 5"/>
          <p:cNvSpPr/>
          <p:nvPr/>
        </p:nvSpPr>
        <p:spPr>
          <a:xfrm>
            <a:off x="1321356" y="4593431"/>
            <a:ext cx="11987689"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Khi phân phối dữ liệu thay đổi, cần huấn luyện lại mô hình thường xuyên.</a:t>
            </a:r>
            <a:endParaRPr lang="en-US" sz="1900" dirty="0"/>
          </a:p>
        </p:txBody>
      </p:sp>
      <p:sp>
        <p:nvSpPr>
          <p:cNvPr id="8" name="Text 6"/>
          <p:cNvSpPr/>
          <p:nvPr/>
        </p:nvSpPr>
        <p:spPr>
          <a:xfrm>
            <a:off x="1716286" y="5266134"/>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Mức 0</a:t>
            </a:r>
            <a:r>
              <a:rPr lang="en-US" sz="1900" dirty="0">
                <a:solidFill>
                  <a:srgbClr val="DAD8E9"/>
                </a:solidFill>
                <a:latin typeface="Mukta Light" pitchFamily="34" charset="0"/>
                <a:ea typeface="Mukta Light" pitchFamily="34" charset="-122"/>
                <a:cs typeface="Mukta Light" pitchFamily="34" charset="-120"/>
              </a:rPr>
              <a:t>: Huấn luyện một lần, không huấn luyện lại.</a:t>
            </a:r>
            <a:endParaRPr lang="en-US" sz="1900" dirty="0"/>
          </a:p>
        </p:txBody>
      </p:sp>
      <p:sp>
        <p:nvSpPr>
          <p:cNvPr id="9" name="Text 7"/>
          <p:cNvSpPr/>
          <p:nvPr/>
        </p:nvSpPr>
        <p:spPr>
          <a:xfrm>
            <a:off x="1716286" y="5747504"/>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Mức 1</a:t>
            </a:r>
            <a:r>
              <a:rPr lang="en-US" sz="1900" dirty="0">
                <a:solidFill>
                  <a:srgbClr val="DAD8E9"/>
                </a:solidFill>
                <a:latin typeface="Mukta Light" pitchFamily="34" charset="0"/>
                <a:ea typeface="Mukta Light" pitchFamily="34" charset="-122"/>
                <a:cs typeface="Mukta Light" pitchFamily="34" charset="-120"/>
              </a:rPr>
              <a:t>: Huấn luyện lại định kỳ trên toàn bộ dữ liệu.</a:t>
            </a:r>
            <a:endParaRPr lang="en-US" sz="1900" dirty="0"/>
          </a:p>
        </p:txBody>
      </p:sp>
      <p:sp>
        <p:nvSpPr>
          <p:cNvPr id="10" name="Text 8"/>
          <p:cNvSpPr/>
          <p:nvPr/>
        </p:nvSpPr>
        <p:spPr>
          <a:xfrm>
            <a:off x="1716286" y="6228874"/>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Mức 2</a:t>
            </a:r>
            <a:r>
              <a:rPr lang="en-US" sz="1900" dirty="0">
                <a:solidFill>
                  <a:srgbClr val="DAD8E9"/>
                </a:solidFill>
                <a:latin typeface="Mukta Light" pitchFamily="34" charset="0"/>
                <a:ea typeface="Mukta Light" pitchFamily="34" charset="-122"/>
                <a:cs typeface="Mukta Light" pitchFamily="34" charset="-120"/>
              </a:rPr>
              <a:t>: Huấn luyện lại một phần trên dữ liệu trực tuyến.</a:t>
            </a:r>
            <a:endParaRPr lang="en-US" sz="1900" dirty="0"/>
          </a:p>
        </p:txBody>
      </p:sp>
      <p:sp>
        <p:nvSpPr>
          <p:cNvPr id="11" name="Text 9"/>
          <p:cNvSpPr/>
          <p:nvPr/>
        </p:nvSpPr>
        <p:spPr>
          <a:xfrm>
            <a:off x="1716286" y="6710243"/>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Mức 3</a:t>
            </a:r>
            <a:r>
              <a:rPr lang="en-US" sz="1900" dirty="0">
                <a:solidFill>
                  <a:srgbClr val="DAD8E9"/>
                </a:solidFill>
                <a:latin typeface="Mukta Light" pitchFamily="34" charset="0"/>
                <a:ea typeface="Mukta Light" pitchFamily="34" charset="-122"/>
                <a:cs typeface="Mukta Light" pitchFamily="34" charset="-120"/>
              </a:rPr>
              <a:t>: Huấn luyện lại các thành phần được cá nhân hóa.</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Text 0"/>
          <p:cNvSpPr/>
          <p:nvPr/>
        </p:nvSpPr>
        <p:spPr>
          <a:xfrm>
            <a:off x="1321356" y="1306235"/>
            <a:ext cx="4819293"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6. </a:t>
            </a:r>
            <a:r>
              <a:rPr lang="en-US" sz="2150" b="1" dirty="0">
                <a:solidFill>
                  <a:srgbClr val="C6BFEE"/>
                </a:solidFill>
                <a:latin typeface="Prompt Medium" pitchFamily="34" charset="0"/>
                <a:ea typeface="Prompt Medium" pitchFamily="34" charset="-122"/>
                <a:cs typeface="Prompt Medium" pitchFamily="34" charset="-120"/>
              </a:rPr>
              <a:t>Phục vụ Mô hình (Model Serving)</a:t>
            </a:r>
            <a:endParaRPr lang="en-US" sz="2150" dirty="0"/>
          </a:p>
        </p:txBody>
      </p:sp>
      <p:sp>
        <p:nvSpPr>
          <p:cNvPr id="3" name="Text 1"/>
          <p:cNvSpPr/>
          <p:nvPr/>
        </p:nvSpPr>
        <p:spPr>
          <a:xfrm>
            <a:off x="1716286" y="2142887"/>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Phục vụ ngoại tuyến (offline serving)</a:t>
            </a:r>
            <a:r>
              <a:rPr lang="en-US" sz="1900" dirty="0">
                <a:solidFill>
                  <a:srgbClr val="DAD8E9"/>
                </a:solidFill>
                <a:latin typeface="Mukta Light" pitchFamily="34" charset="0"/>
                <a:ea typeface="Mukta Light" pitchFamily="34" charset="-122"/>
                <a:cs typeface="Mukta Light" pitchFamily="34" charset="-120"/>
              </a:rPr>
              <a:t>: Tính toán trước các kết quả hoặc nhúng và lưu trữ để sử dụng trong suy luận.</a:t>
            </a:r>
            <a:endParaRPr lang="en-US" sz="1900" dirty="0"/>
          </a:p>
        </p:txBody>
      </p:sp>
      <p:sp>
        <p:nvSpPr>
          <p:cNvPr id="4" name="Text 2"/>
          <p:cNvSpPr/>
          <p:nvPr/>
        </p:nvSpPr>
        <p:spPr>
          <a:xfrm>
            <a:off x="1716286" y="3019306"/>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Phục vụ trực tuyến (online serving)</a:t>
            </a:r>
            <a:r>
              <a:rPr lang="en-US" sz="1900" dirty="0">
                <a:solidFill>
                  <a:srgbClr val="DAD8E9"/>
                </a:solidFill>
                <a:latin typeface="Mukta Light" pitchFamily="34" charset="0"/>
                <a:ea typeface="Mukta Light" pitchFamily="34" charset="-122"/>
                <a:cs typeface="Mukta Light" pitchFamily="34" charset="-120"/>
              </a:rPr>
              <a:t>: Triển khai mô hình để xử lý yêu cầu theo thời gian thực.</a:t>
            </a:r>
            <a:endParaRPr lang="en-US" sz="1900" dirty="0"/>
          </a:p>
        </p:txBody>
      </p:sp>
      <p:sp>
        <p:nvSpPr>
          <p:cNvPr id="5" name="Text 3"/>
          <p:cNvSpPr/>
          <p:nvPr/>
        </p:nvSpPr>
        <p:spPr>
          <a:xfrm>
            <a:off x="1716286" y="3500676"/>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Tìm kiếm láng giềng gần đúng (Approximate Nearest Neighbor Search)</a:t>
            </a:r>
            <a:r>
              <a:rPr lang="en-US" sz="1900" dirty="0">
                <a:solidFill>
                  <a:srgbClr val="DAD8E9"/>
                </a:solidFill>
                <a:latin typeface="Mukta Light" pitchFamily="34" charset="0"/>
                <a:ea typeface="Mukta Light" pitchFamily="34" charset="-122"/>
                <a:cs typeface="Mukta Light" pitchFamily="34" charset="-120"/>
              </a:rPr>
              <a:t>: Sử dụng các công cụ như </a:t>
            </a:r>
            <a:r>
              <a:rPr lang="en-US" sz="1900" b="1" dirty="0">
                <a:solidFill>
                  <a:srgbClr val="DAD8E9"/>
                </a:solidFill>
                <a:latin typeface="Mukta Light" pitchFamily="34" charset="0"/>
                <a:ea typeface="Mukta Light" pitchFamily="34" charset="-122"/>
                <a:cs typeface="Mukta Light" pitchFamily="34" charset="-120"/>
              </a:rPr>
              <a:t>FAISS</a:t>
            </a:r>
            <a:r>
              <a:rPr lang="en-US" sz="1900" dirty="0">
                <a:solidFill>
                  <a:srgbClr val="DAD8E9"/>
                </a:solidFill>
                <a:latin typeface="Mukta Light" pitchFamily="34" charset="0"/>
                <a:ea typeface="Mukta Light" pitchFamily="34" charset="-122"/>
                <a:cs typeface="Mukta Light" pitchFamily="34" charset="-120"/>
              </a:rPr>
              <a:t> để tìm kiếm các mục tương tự trong không gian nhúng.</a:t>
            </a:r>
            <a:endParaRPr lang="en-US" sz="1900" dirty="0"/>
          </a:p>
        </p:txBody>
      </p:sp>
      <p:sp>
        <p:nvSpPr>
          <p:cNvPr id="6" name="Text 4"/>
          <p:cNvSpPr/>
          <p:nvPr/>
        </p:nvSpPr>
        <p:spPr>
          <a:xfrm>
            <a:off x="1321356" y="4568428"/>
            <a:ext cx="11987689"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7" name="Text 5"/>
          <p:cNvSpPr/>
          <p:nvPr/>
        </p:nvSpPr>
        <p:spPr>
          <a:xfrm>
            <a:off x="1321356" y="5333762"/>
            <a:ext cx="8318897"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7. </a:t>
            </a:r>
            <a:r>
              <a:rPr lang="en-US" sz="2150" b="1" dirty="0">
                <a:solidFill>
                  <a:srgbClr val="C6BFEE"/>
                </a:solidFill>
                <a:latin typeface="Prompt Medium" pitchFamily="34" charset="0"/>
                <a:ea typeface="Prompt Medium" pitchFamily="34" charset="-122"/>
                <a:cs typeface="Prompt Medium" pitchFamily="34" charset="-120"/>
              </a:rPr>
              <a:t>Xử lý Sai lệch Huấn luyện-Phục vụ (Training-Serving Skew)</a:t>
            </a:r>
            <a:endParaRPr lang="en-US" sz="2150" dirty="0"/>
          </a:p>
        </p:txBody>
      </p:sp>
      <p:sp>
        <p:nvSpPr>
          <p:cNvPr id="8" name="Text 6"/>
          <p:cNvSpPr/>
          <p:nvPr/>
        </p:nvSpPr>
        <p:spPr>
          <a:xfrm>
            <a:off x="1716286" y="6046946"/>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Vấn đề</a:t>
            </a:r>
            <a:r>
              <a:rPr lang="en-US" sz="1900" dirty="0">
                <a:solidFill>
                  <a:srgbClr val="DAD8E9"/>
                </a:solidFill>
                <a:latin typeface="Mukta Light" pitchFamily="34" charset="0"/>
                <a:ea typeface="Mukta Light" pitchFamily="34" charset="-122"/>
                <a:cs typeface="Mukta Light" pitchFamily="34" charset="-120"/>
              </a:rPr>
              <a:t>: Khác biệt trong xử lý đặc trưng giữa huấn luyện và phục vụ có thể gây ra sai lệch.</a:t>
            </a:r>
            <a:endParaRPr lang="en-US" sz="1900" dirty="0"/>
          </a:p>
        </p:txBody>
      </p:sp>
      <p:sp>
        <p:nvSpPr>
          <p:cNvPr id="9" name="Text 7"/>
          <p:cNvSpPr/>
          <p:nvPr/>
        </p:nvSpPr>
        <p:spPr>
          <a:xfrm>
            <a:off x="1716286" y="6528316"/>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Giải pháp</a:t>
            </a:r>
            <a:r>
              <a:rPr lang="en-US" sz="1900" dirty="0">
                <a:solidFill>
                  <a:srgbClr val="DAD8E9"/>
                </a:solidFill>
                <a:latin typeface="Mukta Light" pitchFamily="34" charset="0"/>
                <a:ea typeface="Mukta Light" pitchFamily="34" charset="-122"/>
                <a:cs typeface="Mukta Light" pitchFamily="34" charset="-120"/>
              </a:rPr>
              <a:t>: Sử dụng cùng một quy trình xử lý đặc trưng cho cả hai hoặc ghi nhật ký đặc trưng để giám sát.</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1321356" y="1108710"/>
            <a:ext cx="6010989"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8. </a:t>
            </a:r>
            <a:r>
              <a:rPr lang="en-US" sz="2150" b="1" dirty="0">
                <a:solidFill>
                  <a:srgbClr val="C6BFEE"/>
                </a:solidFill>
                <a:latin typeface="Prompt Medium" pitchFamily="34" charset="0"/>
                <a:ea typeface="Prompt Medium" pitchFamily="34" charset="-122"/>
                <a:cs typeface="Prompt Medium" pitchFamily="34" charset="-120"/>
              </a:rPr>
              <a:t>Ví dụ về Triển khai (Deployment Example)</a:t>
            </a:r>
            <a:endParaRPr lang="en-US" sz="2150" dirty="0"/>
          </a:p>
        </p:txBody>
      </p:sp>
      <p:sp>
        <p:nvSpPr>
          <p:cNvPr id="3" name="Text 1"/>
          <p:cNvSpPr/>
          <p:nvPr/>
        </p:nvSpPr>
        <p:spPr>
          <a:xfrm>
            <a:off x="1716286" y="1945362"/>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Hệ thống xếp hạng quảng cáo (ad ranking system)</a:t>
            </a:r>
            <a:r>
              <a:rPr lang="en-US" sz="1900" dirty="0">
                <a:solidFill>
                  <a:srgbClr val="DAD8E9"/>
                </a:solidFill>
                <a:latin typeface="Mukta Light" pitchFamily="34" charset="0"/>
                <a:ea typeface="Mukta Light" pitchFamily="34" charset="-122"/>
                <a:cs typeface="Mukta Light" pitchFamily="34" charset="-120"/>
              </a:rPr>
              <a:t>:</a:t>
            </a:r>
            <a:endParaRPr lang="en-US" sz="1900" dirty="0"/>
          </a:p>
        </p:txBody>
      </p:sp>
      <p:sp>
        <p:nvSpPr>
          <p:cNvPr id="4" name="Text 2"/>
          <p:cNvSpPr/>
          <p:nvPr/>
        </p:nvSpPr>
        <p:spPr>
          <a:xfrm>
            <a:off x="2111335" y="2426732"/>
            <a:ext cx="11197709" cy="790099"/>
          </a:xfrm>
          <a:prstGeom prst="rect">
            <a:avLst/>
          </a:prstGeom>
          <a:noFill/>
          <a:ln/>
        </p:spPr>
        <p:txBody>
          <a:bodyPr wrap="square" lIns="0" tIns="0" rIns="0" bIns="0" rtlCol="0" anchor="t"/>
          <a:lstStyle/>
          <a:p>
            <a:pPr marL="685800" lvl="1"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Bao gồm các thành phần: cơ sở dữ liệu, kho lưu trữ mô hình, dịch vụ truy xuất, dịch vụ xếp hạng, bộ nhớ đệm đặc trưng.</a:t>
            </a:r>
            <a:endParaRPr lang="en-US" sz="1900" dirty="0"/>
          </a:p>
        </p:txBody>
      </p:sp>
      <p:sp>
        <p:nvSpPr>
          <p:cNvPr id="5" name="Text 3"/>
          <p:cNvSpPr/>
          <p:nvPr/>
        </p:nvSpPr>
        <p:spPr>
          <a:xfrm>
            <a:off x="2111335" y="3303151"/>
            <a:ext cx="11197709" cy="395049"/>
          </a:xfrm>
          <a:prstGeom prst="rect">
            <a:avLst/>
          </a:prstGeom>
          <a:noFill/>
          <a:ln/>
        </p:spPr>
        <p:txBody>
          <a:bodyPr wrap="none" lIns="0" tIns="0" rIns="0" bIns="0" rtlCol="0" anchor="t"/>
          <a:lstStyle/>
          <a:p>
            <a:pPr marL="685800" lvl="1"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Tách biệt dịch vụ truy xuất và xếp hạng</a:t>
            </a:r>
            <a:r>
              <a:rPr lang="en-US" sz="1900" dirty="0">
                <a:solidFill>
                  <a:srgbClr val="DAD8E9"/>
                </a:solidFill>
                <a:latin typeface="Mukta Light" pitchFamily="34" charset="0"/>
                <a:ea typeface="Mukta Light" pitchFamily="34" charset="-122"/>
                <a:cs typeface="Mukta Light" pitchFamily="34" charset="-120"/>
              </a:rPr>
              <a:t> để tăng hiệu suất và khả năng mở rộng.</a:t>
            </a:r>
            <a:endParaRPr lang="en-US" sz="1900" dirty="0"/>
          </a:p>
        </p:txBody>
      </p:sp>
      <p:sp>
        <p:nvSpPr>
          <p:cNvPr id="6" name="Text 4"/>
          <p:cNvSpPr/>
          <p:nvPr/>
        </p:nvSpPr>
        <p:spPr>
          <a:xfrm>
            <a:off x="2111335" y="3784521"/>
            <a:ext cx="11197709" cy="395049"/>
          </a:xfrm>
          <a:prstGeom prst="rect">
            <a:avLst/>
          </a:prstGeom>
          <a:noFill/>
          <a:ln/>
        </p:spPr>
        <p:txBody>
          <a:bodyPr wrap="none" lIns="0" tIns="0" rIns="0" bIns="0" rtlCol="0" anchor="t"/>
          <a:lstStyle/>
          <a:p>
            <a:pPr marL="685800" lvl="1"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Cập nhật đặc trưng theo thời gian thực</a:t>
            </a:r>
            <a:r>
              <a:rPr lang="en-US" sz="1900" dirty="0">
                <a:solidFill>
                  <a:srgbClr val="DAD8E9"/>
                </a:solidFill>
                <a:latin typeface="Mukta Light" pitchFamily="34" charset="0"/>
                <a:ea typeface="Mukta Light" pitchFamily="34" charset="-122"/>
                <a:cs typeface="Mukta Light" pitchFamily="34" charset="-120"/>
              </a:rPr>
              <a:t> thông qua các dịch vụ như Amazon DynamoDB.</a:t>
            </a:r>
            <a:endParaRPr lang="en-US" sz="1900" dirty="0"/>
          </a:p>
        </p:txBody>
      </p:sp>
      <p:sp>
        <p:nvSpPr>
          <p:cNvPr id="7" name="Text 5"/>
          <p:cNvSpPr/>
          <p:nvPr/>
        </p:nvSpPr>
        <p:spPr>
          <a:xfrm>
            <a:off x="1321356" y="4457224"/>
            <a:ext cx="11987689"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8" name="Text 6"/>
          <p:cNvSpPr/>
          <p:nvPr/>
        </p:nvSpPr>
        <p:spPr>
          <a:xfrm>
            <a:off x="1321356" y="5222558"/>
            <a:ext cx="274320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Tổng Kết:</a:t>
            </a:r>
            <a:endParaRPr lang="en-US" sz="2150" dirty="0"/>
          </a:p>
        </p:txBody>
      </p:sp>
      <p:sp>
        <p:nvSpPr>
          <p:cNvPr id="9" name="Text 7"/>
          <p:cNvSpPr/>
          <p:nvPr/>
        </p:nvSpPr>
        <p:spPr>
          <a:xfrm>
            <a:off x="1321356" y="5935742"/>
            <a:ext cx="11987689"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Phần này đã cung cấp một tổng quan về các chiến lược triển khai mô hình Machine Learning từ quản lý dữ liệu, xử lý sai lệch, đến kiến trúc mô hình phục vụ trong thực tế. Việc lựa chọn mô hình triển khai cần phụ thuộc vào yêu cầu cụ thể về hiệu suất, khả năng mở rộng, và độ phức tạp của ứng dụng.</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20698" y="970359"/>
            <a:ext cx="7337584" cy="651391"/>
          </a:xfrm>
          <a:prstGeom prst="rect">
            <a:avLst/>
          </a:prstGeom>
          <a:noFill/>
          <a:ln/>
        </p:spPr>
        <p:txBody>
          <a:bodyPr wrap="none" lIns="0" tIns="0" rIns="0" bIns="0" rtlCol="0" anchor="t"/>
          <a:lstStyle/>
          <a:p>
            <a:pPr marL="0" indent="0">
              <a:lnSpc>
                <a:spcPts val="5100"/>
              </a:lnSpc>
              <a:buNone/>
            </a:pPr>
            <a:r>
              <a:rPr lang="en-US" sz="4100" dirty="0">
                <a:solidFill>
                  <a:srgbClr val="C6BFEE"/>
                </a:solidFill>
                <a:latin typeface="Prompt Medium" pitchFamily="34" charset="0"/>
                <a:ea typeface="Prompt Medium" pitchFamily="34" charset="-122"/>
                <a:cs typeface="Prompt Medium" pitchFamily="34" charset="-120"/>
              </a:rPr>
              <a:t>Mô Hình Podcast của Spotify</a:t>
            </a:r>
            <a:endParaRPr lang="en-US" sz="4100" dirty="0"/>
          </a:p>
        </p:txBody>
      </p:sp>
      <p:sp>
        <p:nvSpPr>
          <p:cNvPr id="4" name="Shape 1"/>
          <p:cNvSpPr/>
          <p:nvPr/>
        </p:nvSpPr>
        <p:spPr>
          <a:xfrm>
            <a:off x="820698" y="2237184"/>
            <a:ext cx="527566" cy="527566"/>
          </a:xfrm>
          <a:prstGeom prst="roundRect">
            <a:avLst>
              <a:gd name="adj" fmla="val 18670"/>
            </a:avLst>
          </a:prstGeom>
          <a:solidFill>
            <a:srgbClr val="542C49"/>
          </a:solidFill>
          <a:ln w="7620">
            <a:solidFill>
              <a:srgbClr val="6D4562"/>
            </a:solidFill>
            <a:prstDash val="solid"/>
          </a:ln>
        </p:spPr>
        <p:txBody>
          <a:bodyPr/>
          <a:lstStyle/>
          <a:p>
            <a:endParaRPr lang="en-US"/>
          </a:p>
        </p:txBody>
      </p:sp>
      <p:sp>
        <p:nvSpPr>
          <p:cNvPr id="5" name="Text 2"/>
          <p:cNvSpPr/>
          <p:nvPr/>
        </p:nvSpPr>
        <p:spPr>
          <a:xfrm>
            <a:off x="1025962" y="2344579"/>
            <a:ext cx="116919" cy="312658"/>
          </a:xfrm>
          <a:prstGeom prst="rect">
            <a:avLst/>
          </a:prstGeom>
          <a:noFill/>
          <a:ln/>
        </p:spPr>
        <p:txBody>
          <a:bodyPr wrap="none" lIns="0" tIns="0" rIns="0" bIns="0" rtlCol="0" anchor="t"/>
          <a:lstStyle/>
          <a:p>
            <a:pPr marL="0" indent="0" algn="ctr">
              <a:lnSpc>
                <a:spcPts val="2450"/>
              </a:lnSpc>
              <a:buNone/>
            </a:pPr>
            <a:r>
              <a:rPr lang="en-US" sz="2450" dirty="0">
                <a:solidFill>
                  <a:srgbClr val="DAD8E9"/>
                </a:solidFill>
                <a:latin typeface="Prompt Medium" pitchFamily="34" charset="0"/>
                <a:ea typeface="Prompt Medium" pitchFamily="34" charset="-122"/>
                <a:cs typeface="Prompt Medium" pitchFamily="34" charset="-120"/>
              </a:rPr>
              <a:t>1</a:t>
            </a:r>
            <a:endParaRPr lang="en-US" sz="2450" dirty="0"/>
          </a:p>
        </p:txBody>
      </p:sp>
      <p:sp>
        <p:nvSpPr>
          <p:cNvPr id="6" name="Text 3"/>
          <p:cNvSpPr/>
          <p:nvPr/>
        </p:nvSpPr>
        <p:spPr>
          <a:xfrm>
            <a:off x="1582698" y="2237184"/>
            <a:ext cx="4814054" cy="325636"/>
          </a:xfrm>
          <a:prstGeom prst="rect">
            <a:avLst/>
          </a:prstGeom>
          <a:noFill/>
          <a:ln/>
        </p:spPr>
        <p:txBody>
          <a:bodyPr wrap="none" lIns="0" tIns="0" rIns="0" bIns="0" rtlCol="0" anchor="t"/>
          <a:lstStyle/>
          <a:p>
            <a:pPr marL="0" indent="0">
              <a:lnSpc>
                <a:spcPts val="2550"/>
              </a:lnSpc>
              <a:buNone/>
            </a:pPr>
            <a:r>
              <a:rPr lang="en-US" sz="2050" dirty="0">
                <a:solidFill>
                  <a:srgbClr val="DAD8E9"/>
                </a:solidFill>
                <a:latin typeface="Prompt Medium" pitchFamily="34" charset="0"/>
                <a:ea typeface="Prompt Medium" pitchFamily="34" charset="-122"/>
                <a:cs typeface="Prompt Medium" pitchFamily="34" charset="-120"/>
              </a:rPr>
              <a:t>Vấn Đề Sai Lệch Huấn Luyện-Phục Vụ</a:t>
            </a:r>
            <a:endParaRPr lang="en-US" sz="2050" dirty="0"/>
          </a:p>
        </p:txBody>
      </p:sp>
      <p:sp>
        <p:nvSpPr>
          <p:cNvPr id="7" name="Text 4"/>
          <p:cNvSpPr/>
          <p:nvPr/>
        </p:nvSpPr>
        <p:spPr>
          <a:xfrm>
            <a:off x="1582698" y="2703433"/>
            <a:ext cx="6740604" cy="750570"/>
          </a:xfrm>
          <a:prstGeom prst="rect">
            <a:avLst/>
          </a:prstGeom>
          <a:noFill/>
          <a:ln/>
        </p:spPr>
        <p:txBody>
          <a:bodyPr wrap="square" lIns="0" tIns="0" rIns="0" bIns="0" rtlCol="0" anchor="t"/>
          <a:lstStyle/>
          <a:p>
            <a:pPr marL="0" indent="0">
              <a:lnSpc>
                <a:spcPts val="2950"/>
              </a:lnSpc>
              <a:buNone/>
            </a:pPr>
            <a:r>
              <a:rPr lang="en-US" sz="1800" dirty="0">
                <a:solidFill>
                  <a:srgbClr val="DAD8E9"/>
                </a:solidFill>
                <a:latin typeface="Mukta Light" pitchFamily="34" charset="0"/>
                <a:ea typeface="Mukta Light" pitchFamily="34" charset="-122"/>
                <a:cs typeface="Mukta Light" pitchFamily="34" charset="-120"/>
              </a:rPr>
              <a:t>Sự khác biệt trong cách xử lý đặc trưng giữa quá trình huấn luyện và phục vụ dẫn đến sai lệch và giảm hiệu suất mô hình.</a:t>
            </a:r>
            <a:endParaRPr lang="en-US" sz="1800" dirty="0"/>
          </a:p>
        </p:txBody>
      </p:sp>
      <p:sp>
        <p:nvSpPr>
          <p:cNvPr id="8" name="Shape 5"/>
          <p:cNvSpPr/>
          <p:nvPr/>
        </p:nvSpPr>
        <p:spPr>
          <a:xfrm>
            <a:off x="820698" y="3952161"/>
            <a:ext cx="527566" cy="527566"/>
          </a:xfrm>
          <a:prstGeom prst="roundRect">
            <a:avLst>
              <a:gd name="adj" fmla="val 18670"/>
            </a:avLst>
          </a:prstGeom>
          <a:solidFill>
            <a:srgbClr val="542C49"/>
          </a:solidFill>
          <a:ln w="7620">
            <a:solidFill>
              <a:srgbClr val="6D4562"/>
            </a:solidFill>
            <a:prstDash val="solid"/>
          </a:ln>
        </p:spPr>
        <p:txBody>
          <a:bodyPr/>
          <a:lstStyle/>
          <a:p>
            <a:endParaRPr lang="en-US"/>
          </a:p>
        </p:txBody>
      </p:sp>
      <p:sp>
        <p:nvSpPr>
          <p:cNvPr id="9" name="Text 6"/>
          <p:cNvSpPr/>
          <p:nvPr/>
        </p:nvSpPr>
        <p:spPr>
          <a:xfrm>
            <a:off x="992981" y="4059555"/>
            <a:ext cx="182880" cy="312658"/>
          </a:xfrm>
          <a:prstGeom prst="rect">
            <a:avLst/>
          </a:prstGeom>
          <a:noFill/>
          <a:ln/>
        </p:spPr>
        <p:txBody>
          <a:bodyPr wrap="none" lIns="0" tIns="0" rIns="0" bIns="0" rtlCol="0" anchor="t"/>
          <a:lstStyle/>
          <a:p>
            <a:pPr marL="0" indent="0" algn="ctr">
              <a:lnSpc>
                <a:spcPts val="2450"/>
              </a:lnSpc>
              <a:buNone/>
            </a:pPr>
            <a:r>
              <a:rPr lang="en-US" sz="2450" dirty="0">
                <a:solidFill>
                  <a:srgbClr val="DAD8E9"/>
                </a:solidFill>
                <a:latin typeface="Prompt Medium" pitchFamily="34" charset="0"/>
                <a:ea typeface="Prompt Medium" pitchFamily="34" charset="-122"/>
                <a:cs typeface="Prompt Medium" pitchFamily="34" charset="-120"/>
              </a:rPr>
              <a:t>2</a:t>
            </a:r>
            <a:endParaRPr lang="en-US" sz="2450" dirty="0"/>
          </a:p>
        </p:txBody>
      </p:sp>
      <p:sp>
        <p:nvSpPr>
          <p:cNvPr id="10" name="Text 7"/>
          <p:cNvSpPr/>
          <p:nvPr/>
        </p:nvSpPr>
        <p:spPr>
          <a:xfrm>
            <a:off x="1582698" y="3952161"/>
            <a:ext cx="4207788" cy="325636"/>
          </a:xfrm>
          <a:prstGeom prst="rect">
            <a:avLst/>
          </a:prstGeom>
          <a:noFill/>
          <a:ln/>
        </p:spPr>
        <p:txBody>
          <a:bodyPr wrap="none" lIns="0" tIns="0" rIns="0" bIns="0" rtlCol="0" anchor="t"/>
          <a:lstStyle/>
          <a:p>
            <a:pPr marL="0" indent="0">
              <a:lnSpc>
                <a:spcPts val="2550"/>
              </a:lnSpc>
              <a:buNone/>
            </a:pPr>
            <a:r>
              <a:rPr lang="en-US" sz="2050" dirty="0">
                <a:solidFill>
                  <a:srgbClr val="DAD8E9"/>
                </a:solidFill>
                <a:latin typeface="Prompt Medium" pitchFamily="34" charset="0"/>
                <a:ea typeface="Prompt Medium" pitchFamily="34" charset="-122"/>
                <a:cs typeface="Prompt Medium" pitchFamily="34" charset="-120"/>
              </a:rPr>
              <a:t>Giải Pháp Ghi Nhật Ký Đặc Trưng</a:t>
            </a:r>
            <a:endParaRPr lang="en-US" sz="2050" dirty="0"/>
          </a:p>
        </p:txBody>
      </p:sp>
      <p:sp>
        <p:nvSpPr>
          <p:cNvPr id="11" name="Text 8"/>
          <p:cNvSpPr/>
          <p:nvPr/>
        </p:nvSpPr>
        <p:spPr>
          <a:xfrm>
            <a:off x="1582698" y="4418409"/>
            <a:ext cx="6740604" cy="750570"/>
          </a:xfrm>
          <a:prstGeom prst="rect">
            <a:avLst/>
          </a:prstGeom>
          <a:noFill/>
          <a:ln/>
        </p:spPr>
        <p:txBody>
          <a:bodyPr wrap="square" lIns="0" tIns="0" rIns="0" bIns="0" rtlCol="0" anchor="t"/>
          <a:lstStyle/>
          <a:p>
            <a:pPr marL="0" indent="0">
              <a:lnSpc>
                <a:spcPts val="2950"/>
              </a:lnSpc>
              <a:buNone/>
            </a:pPr>
            <a:r>
              <a:rPr lang="en-US" sz="1800" dirty="0">
                <a:solidFill>
                  <a:srgbClr val="DAD8E9"/>
                </a:solidFill>
                <a:latin typeface="Mukta Light" pitchFamily="34" charset="0"/>
                <a:ea typeface="Mukta Light" pitchFamily="34" charset="-122"/>
                <a:cs typeface="Mukta Light" pitchFamily="34" charset="-120"/>
              </a:rPr>
              <a:t>Spotify đã triển khai ghi nhật ký đặc trưng ở giai đoạn phục vụ để giám sát và phát hiện sai lệch.</a:t>
            </a:r>
            <a:endParaRPr lang="en-US" sz="1800" dirty="0"/>
          </a:p>
        </p:txBody>
      </p:sp>
      <p:sp>
        <p:nvSpPr>
          <p:cNvPr id="12" name="Shape 9"/>
          <p:cNvSpPr/>
          <p:nvPr/>
        </p:nvSpPr>
        <p:spPr>
          <a:xfrm>
            <a:off x="820698" y="5667137"/>
            <a:ext cx="527566" cy="527566"/>
          </a:xfrm>
          <a:prstGeom prst="roundRect">
            <a:avLst>
              <a:gd name="adj" fmla="val 18670"/>
            </a:avLst>
          </a:prstGeom>
          <a:solidFill>
            <a:srgbClr val="542C49"/>
          </a:solidFill>
          <a:ln w="7620">
            <a:solidFill>
              <a:srgbClr val="6D4562"/>
            </a:solidFill>
            <a:prstDash val="solid"/>
          </a:ln>
        </p:spPr>
        <p:txBody>
          <a:bodyPr/>
          <a:lstStyle/>
          <a:p>
            <a:endParaRPr lang="en-US"/>
          </a:p>
        </p:txBody>
      </p:sp>
      <p:sp>
        <p:nvSpPr>
          <p:cNvPr id="13" name="Text 10"/>
          <p:cNvSpPr/>
          <p:nvPr/>
        </p:nvSpPr>
        <p:spPr>
          <a:xfrm>
            <a:off x="993815" y="5774531"/>
            <a:ext cx="181332" cy="312658"/>
          </a:xfrm>
          <a:prstGeom prst="rect">
            <a:avLst/>
          </a:prstGeom>
          <a:noFill/>
          <a:ln/>
        </p:spPr>
        <p:txBody>
          <a:bodyPr wrap="none" lIns="0" tIns="0" rIns="0" bIns="0" rtlCol="0" anchor="t"/>
          <a:lstStyle/>
          <a:p>
            <a:pPr marL="0" indent="0" algn="ctr">
              <a:lnSpc>
                <a:spcPts val="2450"/>
              </a:lnSpc>
              <a:buNone/>
            </a:pPr>
            <a:r>
              <a:rPr lang="en-US" sz="2450" dirty="0">
                <a:solidFill>
                  <a:srgbClr val="DAD8E9"/>
                </a:solidFill>
                <a:latin typeface="Prompt Medium" pitchFamily="34" charset="0"/>
                <a:ea typeface="Prompt Medium" pitchFamily="34" charset="-122"/>
                <a:cs typeface="Prompt Medium" pitchFamily="34" charset="-120"/>
              </a:rPr>
              <a:t>3</a:t>
            </a:r>
            <a:endParaRPr lang="en-US" sz="2450" dirty="0"/>
          </a:p>
        </p:txBody>
      </p:sp>
      <p:sp>
        <p:nvSpPr>
          <p:cNvPr id="14" name="Text 11"/>
          <p:cNvSpPr/>
          <p:nvPr/>
        </p:nvSpPr>
        <p:spPr>
          <a:xfrm>
            <a:off x="1582698" y="5667137"/>
            <a:ext cx="2685693" cy="325636"/>
          </a:xfrm>
          <a:prstGeom prst="rect">
            <a:avLst/>
          </a:prstGeom>
          <a:noFill/>
          <a:ln/>
        </p:spPr>
        <p:txBody>
          <a:bodyPr wrap="none" lIns="0" tIns="0" rIns="0" bIns="0" rtlCol="0" anchor="t"/>
          <a:lstStyle/>
          <a:p>
            <a:pPr marL="0" indent="0">
              <a:lnSpc>
                <a:spcPts val="2550"/>
              </a:lnSpc>
              <a:buNone/>
            </a:pPr>
            <a:r>
              <a:rPr lang="en-US" sz="2050" dirty="0">
                <a:solidFill>
                  <a:srgbClr val="DAD8E9"/>
                </a:solidFill>
                <a:latin typeface="Prompt Medium" pitchFamily="34" charset="0"/>
                <a:ea typeface="Prompt Medium" pitchFamily="34" charset="-122"/>
                <a:cs typeface="Prompt Medium" pitchFamily="34" charset="-120"/>
              </a:rPr>
              <a:t>Bài Học Kinh Nghiệm</a:t>
            </a:r>
            <a:endParaRPr lang="en-US" sz="2050" dirty="0"/>
          </a:p>
        </p:txBody>
      </p:sp>
      <p:sp>
        <p:nvSpPr>
          <p:cNvPr id="15" name="Text 12"/>
          <p:cNvSpPr/>
          <p:nvPr/>
        </p:nvSpPr>
        <p:spPr>
          <a:xfrm>
            <a:off x="1582698" y="6133386"/>
            <a:ext cx="6740604" cy="1125855"/>
          </a:xfrm>
          <a:prstGeom prst="rect">
            <a:avLst/>
          </a:prstGeom>
          <a:noFill/>
          <a:ln/>
        </p:spPr>
        <p:txBody>
          <a:bodyPr wrap="square" lIns="0" tIns="0" rIns="0" bIns="0" rtlCol="0" anchor="t"/>
          <a:lstStyle/>
          <a:p>
            <a:pPr marL="0" indent="0">
              <a:lnSpc>
                <a:spcPts val="2950"/>
              </a:lnSpc>
              <a:buNone/>
            </a:pPr>
            <a:r>
              <a:rPr lang="en-US" sz="1800" dirty="0">
                <a:solidFill>
                  <a:srgbClr val="DAD8E9"/>
                </a:solidFill>
                <a:latin typeface="Mukta Light" pitchFamily="34" charset="0"/>
                <a:ea typeface="Mukta Light" pitchFamily="34" charset="-122"/>
                <a:cs typeface="Mukta Light" pitchFamily="34" charset="-120"/>
              </a:rPr>
              <a:t>Các nhóm Machine Learning cần có quyền kiểm soát quy trình xử lý đặc trưng cho cả huấn luyện và phục vụ để phát hiện và ngăn chặn sai lệch.</a:t>
            </a:r>
            <a:endParaRPr lang="en-US" sz="18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321356" y="1674733"/>
            <a:ext cx="8956119"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Lựa Chọn và Kỹ Thuật Đặc Trưng</a:t>
            </a:r>
            <a:endParaRPr lang="en-US" sz="4300" dirty="0"/>
          </a:p>
        </p:txBody>
      </p:sp>
      <p:sp>
        <p:nvSpPr>
          <p:cNvPr id="3" name="Text 1"/>
          <p:cNvSpPr/>
          <p:nvPr/>
        </p:nvSpPr>
        <p:spPr>
          <a:xfrm>
            <a:off x="1321356" y="2977634"/>
            <a:ext cx="3320177"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Xử Lý Dữ Liệu Phân Loại</a:t>
            </a:r>
            <a:endParaRPr lang="en-US" sz="2150" dirty="0"/>
          </a:p>
        </p:txBody>
      </p:sp>
      <p:sp>
        <p:nvSpPr>
          <p:cNvPr id="4" name="Text 2"/>
          <p:cNvSpPr/>
          <p:nvPr/>
        </p:nvSpPr>
        <p:spPr>
          <a:xfrm>
            <a:off x="1321356" y="3567351"/>
            <a:ext cx="3593902" cy="2765346"/>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Các kỹ thuật như mã hóa one-hot, mã hóa trung bình và băm đặc trưng giúp biểu diễn các đặc trưng phân loại một cách hiệu quả. Mỗi kỹ thuật đều có ưu và nhược điểm, cần được lựa chọn phù hợp với bài toán cụ thể.</a:t>
            </a:r>
            <a:endParaRPr lang="en-US" sz="1900" dirty="0"/>
          </a:p>
        </p:txBody>
      </p:sp>
      <p:sp>
        <p:nvSpPr>
          <p:cNvPr id="5" name="Text 3"/>
          <p:cNvSpPr/>
          <p:nvPr/>
        </p:nvSpPr>
        <p:spPr>
          <a:xfrm>
            <a:off x="5525095" y="2977634"/>
            <a:ext cx="274320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Xử Lý Dữ Liệu Số</a:t>
            </a:r>
            <a:endParaRPr lang="en-US" sz="2150" dirty="0"/>
          </a:p>
        </p:txBody>
      </p:sp>
      <p:sp>
        <p:nvSpPr>
          <p:cNvPr id="6" name="Text 4"/>
          <p:cNvSpPr/>
          <p:nvPr/>
        </p:nvSpPr>
        <p:spPr>
          <a:xfrm>
            <a:off x="5525095" y="3567351"/>
            <a:ext cx="3593902" cy="1975247"/>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Chuẩn hóa và chuẩn hóa dữ liệu số là các kỹ thuật quan trọng để đảm bảo mô hình học tập hiệu quả. Việc xử lý các giá trị ngoại lai cũng cần được chú ý.</a:t>
            </a:r>
            <a:endParaRPr lang="en-US" sz="1900" dirty="0"/>
          </a:p>
        </p:txBody>
      </p:sp>
      <p:sp>
        <p:nvSpPr>
          <p:cNvPr id="7" name="Text 5"/>
          <p:cNvSpPr/>
          <p:nvPr/>
        </p:nvSpPr>
        <p:spPr>
          <a:xfrm>
            <a:off x="9728835" y="2977634"/>
            <a:ext cx="274320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Nhúng Thực Thể</a:t>
            </a:r>
            <a:endParaRPr lang="en-US" sz="2150" dirty="0"/>
          </a:p>
        </p:txBody>
      </p:sp>
      <p:sp>
        <p:nvSpPr>
          <p:cNvPr id="8" name="Text 6"/>
          <p:cNvSpPr/>
          <p:nvPr/>
        </p:nvSpPr>
        <p:spPr>
          <a:xfrm>
            <a:off x="9728835" y="3567351"/>
            <a:ext cx="3593902" cy="1975247"/>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Nhúng thực thể là kỹ thuật biểu diễn các đối tượng phân loại dưới dạng vectơ số thực, giúp mô hình học các mối quan hệ ngữ nghĩa giữa các đối tượng.</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2" name="Text 0"/>
          <p:cNvSpPr/>
          <p:nvPr/>
        </p:nvSpPr>
        <p:spPr>
          <a:xfrm>
            <a:off x="1321356" y="1108710"/>
            <a:ext cx="274320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1. </a:t>
            </a:r>
            <a:r>
              <a:rPr lang="en-US" sz="2150" b="1" dirty="0">
                <a:solidFill>
                  <a:srgbClr val="C6BFEE"/>
                </a:solidFill>
                <a:latin typeface="Prompt Medium" pitchFamily="34" charset="0"/>
                <a:ea typeface="Prompt Medium" pitchFamily="34" charset="-122"/>
                <a:cs typeface="Prompt Medium" pitchFamily="34" charset="-120"/>
              </a:rPr>
              <a:t>Mô Tả Vấn Đề</a:t>
            </a:r>
            <a:endParaRPr lang="en-US" sz="2150" dirty="0"/>
          </a:p>
        </p:txBody>
      </p:sp>
      <p:sp>
        <p:nvSpPr>
          <p:cNvPr id="3" name="Text 1"/>
          <p:cNvSpPr/>
          <p:nvPr/>
        </p:nvSpPr>
        <p:spPr>
          <a:xfrm>
            <a:off x="1716286" y="1945362"/>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Quy trình huấn luyện</a:t>
            </a:r>
            <a:r>
              <a:rPr lang="en-US" sz="1900" dirty="0">
                <a:solidFill>
                  <a:srgbClr val="DAD8E9"/>
                </a:solidFill>
                <a:latin typeface="Mukta Light" pitchFamily="34" charset="0"/>
                <a:ea typeface="Mukta Light" pitchFamily="34" charset="-122"/>
                <a:cs typeface="Mukta Light" pitchFamily="34" charset="-120"/>
              </a:rPr>
              <a:t>: Đọc dữ liệu thô, thực hiện chuyển đổi đặc trưng, huấn luyện mô hình, và sau đó lưu trữ mô hình vào </a:t>
            </a:r>
            <a:r>
              <a:rPr lang="en-US" sz="1900" b="1" dirty="0">
                <a:solidFill>
                  <a:srgbClr val="DAD8E9"/>
                </a:solidFill>
                <a:latin typeface="Mukta Light" pitchFamily="34" charset="0"/>
                <a:ea typeface="Mukta Light" pitchFamily="34" charset="-122"/>
                <a:cs typeface="Mukta Light" pitchFamily="34" charset="-120"/>
              </a:rPr>
              <a:t>Kho lưu trữ mô hình</a:t>
            </a:r>
            <a:r>
              <a:rPr lang="en-US" sz="1900" dirty="0">
                <a:solidFill>
                  <a:srgbClr val="DAD8E9"/>
                </a:solidFill>
                <a:latin typeface="Mukta Light" pitchFamily="34" charset="0"/>
                <a:ea typeface="Mukta Light" pitchFamily="34" charset="-122"/>
                <a:cs typeface="Mukta Light" pitchFamily="34" charset="-120"/>
              </a:rPr>
              <a:t>.</a:t>
            </a:r>
            <a:endParaRPr lang="en-US" sz="1900" dirty="0"/>
          </a:p>
        </p:txBody>
      </p:sp>
      <p:sp>
        <p:nvSpPr>
          <p:cNvPr id="4" name="Text 2"/>
          <p:cNvSpPr/>
          <p:nvPr/>
        </p:nvSpPr>
        <p:spPr>
          <a:xfrm>
            <a:off x="1716286" y="2821781"/>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Phục vụ trực tuyến</a:t>
            </a:r>
            <a:r>
              <a:rPr lang="en-US" sz="1900" dirty="0">
                <a:solidFill>
                  <a:srgbClr val="DAD8E9"/>
                </a:solidFill>
                <a:latin typeface="Mukta Light" pitchFamily="34" charset="0"/>
                <a:ea typeface="Mukta Light" pitchFamily="34" charset="-122"/>
                <a:cs typeface="Mukta Light" pitchFamily="34" charset="-120"/>
              </a:rPr>
              <a:t>: Dịch vụ đề xuất (chạy trên cơ sở hạ tầng khác) sẽ chuyển đổi đặc trưng và đưa ra dự đoán cho người dùng.</a:t>
            </a:r>
            <a:endParaRPr lang="en-US" sz="1900" dirty="0"/>
          </a:p>
        </p:txBody>
      </p:sp>
      <p:sp>
        <p:nvSpPr>
          <p:cNvPr id="5" name="Text 3"/>
          <p:cNvSpPr/>
          <p:nvPr/>
        </p:nvSpPr>
        <p:spPr>
          <a:xfrm>
            <a:off x="1321356" y="3889534"/>
            <a:ext cx="11987689" cy="395049"/>
          </a:xfrm>
          <a:prstGeom prst="rect">
            <a:avLst/>
          </a:prstGeom>
          <a:noFill/>
          <a:ln/>
        </p:spPr>
        <p:txBody>
          <a:bodyPr wrap="none" lIns="0" tIns="0" rIns="0" bIns="0" rtlCol="0" anchor="t"/>
          <a:lstStyle/>
          <a:p>
            <a:pPr marL="0" indent="0">
              <a:lnSpc>
                <a:spcPts val="3100"/>
              </a:lnSpc>
              <a:buNone/>
            </a:pPr>
            <a:r>
              <a:rPr lang="en-US" sz="1900" b="1" dirty="0">
                <a:solidFill>
                  <a:srgbClr val="DAD8E9"/>
                </a:solidFill>
                <a:latin typeface="Mukta Light" pitchFamily="34" charset="0"/>
                <a:ea typeface="Mukta Light" pitchFamily="34" charset="-122"/>
                <a:cs typeface="Mukta Light" pitchFamily="34" charset="-120"/>
              </a:rPr>
              <a:t>Vấn đề chính</a:t>
            </a:r>
            <a:r>
              <a:rPr lang="en-US" sz="1900" dirty="0">
                <a:solidFill>
                  <a:srgbClr val="DAD8E9"/>
                </a:solidFill>
                <a:latin typeface="Mukta Light" pitchFamily="34" charset="0"/>
                <a:ea typeface="Mukta Light" pitchFamily="34" charset="-122"/>
                <a:cs typeface="Mukta Light" pitchFamily="34" charset="-120"/>
              </a:rPr>
              <a:t>: Chuyển đổi đặc trưng tại giai đoạn phục vụ được thực hiện </a:t>
            </a:r>
            <a:r>
              <a:rPr lang="en-US" sz="1900" b="1" dirty="0">
                <a:solidFill>
                  <a:srgbClr val="DAD8E9"/>
                </a:solidFill>
                <a:latin typeface="Mukta Light" pitchFamily="34" charset="0"/>
                <a:ea typeface="Mukta Light" pitchFamily="34" charset="-122"/>
                <a:cs typeface="Mukta Light" pitchFamily="34" charset="-120"/>
              </a:rPr>
              <a:t>khác với quy trình huấn luyện</a:t>
            </a:r>
            <a:r>
              <a:rPr lang="en-US" sz="1900" dirty="0">
                <a:solidFill>
                  <a:srgbClr val="DAD8E9"/>
                </a:solidFill>
                <a:latin typeface="Mukta Light" pitchFamily="34" charset="0"/>
                <a:ea typeface="Mukta Light" pitchFamily="34" charset="-122"/>
                <a:cs typeface="Mukta Light" pitchFamily="34" charset="-120"/>
              </a:rPr>
              <a:t>.</a:t>
            </a:r>
            <a:endParaRPr lang="en-US" sz="1900" dirty="0"/>
          </a:p>
        </p:txBody>
      </p:sp>
      <p:sp>
        <p:nvSpPr>
          <p:cNvPr id="6" name="Text 4"/>
          <p:cNvSpPr/>
          <p:nvPr/>
        </p:nvSpPr>
        <p:spPr>
          <a:xfrm>
            <a:off x="1321356" y="4654868"/>
            <a:ext cx="274320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2. </a:t>
            </a:r>
            <a:r>
              <a:rPr lang="en-US" sz="2150" b="1" dirty="0">
                <a:solidFill>
                  <a:srgbClr val="C6BFEE"/>
                </a:solidFill>
                <a:latin typeface="Prompt Medium" pitchFamily="34" charset="0"/>
                <a:ea typeface="Prompt Medium" pitchFamily="34" charset="-122"/>
                <a:cs typeface="Prompt Medium" pitchFamily="34" charset="-120"/>
              </a:rPr>
              <a:t>Hậu Quả</a:t>
            </a:r>
            <a:endParaRPr lang="en-US" sz="2150" dirty="0"/>
          </a:p>
        </p:txBody>
      </p:sp>
      <p:sp>
        <p:nvSpPr>
          <p:cNvPr id="7" name="Text 5"/>
          <p:cNvSpPr/>
          <p:nvPr/>
        </p:nvSpPr>
        <p:spPr>
          <a:xfrm>
            <a:off x="1716286" y="5368052"/>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Dữ liệu đầu vào giữa giai đoạn huấn luyện và phục vụ khác nhau dẫn đến sai lệch.</a:t>
            </a:r>
            <a:endParaRPr lang="en-US" sz="1900" dirty="0"/>
          </a:p>
        </p:txBody>
      </p:sp>
      <p:sp>
        <p:nvSpPr>
          <p:cNvPr id="8" name="Text 6"/>
          <p:cNvSpPr/>
          <p:nvPr/>
        </p:nvSpPr>
        <p:spPr>
          <a:xfrm>
            <a:off x="1716286" y="5849422"/>
            <a:ext cx="11592758"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Sai lệch huấn luyện-phục vụ đã làm giảm chất lượng đề xuất của mô hình.</a:t>
            </a:r>
            <a:endParaRPr lang="en-US" sz="1900" dirty="0"/>
          </a:p>
        </p:txBody>
      </p:sp>
      <p:sp>
        <p:nvSpPr>
          <p:cNvPr id="9" name="Text 7"/>
          <p:cNvSpPr/>
          <p:nvPr/>
        </p:nvSpPr>
        <p:spPr>
          <a:xfrm>
            <a:off x="1716286" y="6330791"/>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Vấn đề chỉ là một vài dòng mã, nhưng tác động lớn đến hệ thống. Điều này đã xảy ra trong </a:t>
            </a:r>
            <a:r>
              <a:rPr lang="en-US" sz="1900" b="1" dirty="0">
                <a:solidFill>
                  <a:srgbClr val="DAD8E9"/>
                </a:solidFill>
                <a:latin typeface="Mukta Light" pitchFamily="34" charset="0"/>
                <a:ea typeface="Mukta Light" pitchFamily="34" charset="-122"/>
                <a:cs typeface="Mukta Light" pitchFamily="34" charset="-120"/>
              </a:rPr>
              <a:t>bốn tháng</a:t>
            </a:r>
            <a:r>
              <a:rPr lang="en-US" sz="1900" dirty="0">
                <a:solidFill>
                  <a:srgbClr val="DAD8E9"/>
                </a:solidFill>
                <a:latin typeface="Mukta Light" pitchFamily="34" charset="0"/>
                <a:ea typeface="Mukta Light" pitchFamily="34" charset="-122"/>
                <a:cs typeface="Mukta Light" pitchFamily="34" charset="-120"/>
              </a:rPr>
              <a:t> trước khi được phát hiện.</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sp>
        <p:nvSpPr>
          <p:cNvPr id="2" name="Text 0"/>
          <p:cNvSpPr/>
          <p:nvPr/>
        </p:nvSpPr>
        <p:spPr>
          <a:xfrm>
            <a:off x="1321356" y="1409700"/>
            <a:ext cx="3203138"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3. </a:t>
            </a:r>
            <a:r>
              <a:rPr lang="en-US" sz="2150" b="1" dirty="0">
                <a:solidFill>
                  <a:srgbClr val="C6BFEE"/>
                </a:solidFill>
                <a:latin typeface="Prompt Medium" pitchFamily="34" charset="0"/>
                <a:ea typeface="Prompt Medium" pitchFamily="34" charset="-122"/>
                <a:cs typeface="Prompt Medium" pitchFamily="34" charset="-120"/>
              </a:rPr>
              <a:t>Giải Pháp của Spotify</a:t>
            </a:r>
            <a:endParaRPr lang="en-US" sz="2150" dirty="0"/>
          </a:p>
        </p:txBody>
      </p:sp>
      <p:sp>
        <p:nvSpPr>
          <p:cNvPr id="3" name="Text 1"/>
          <p:cNvSpPr/>
          <p:nvPr/>
        </p:nvSpPr>
        <p:spPr>
          <a:xfrm>
            <a:off x="1321356" y="2246352"/>
            <a:ext cx="11987689"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Spotify đã triển khai các giải pháp để khắc phục và ngăn chặn sai lệch:</a:t>
            </a:r>
            <a:endParaRPr lang="en-US" sz="1900" dirty="0"/>
          </a:p>
        </p:txBody>
      </p:sp>
      <p:sp>
        <p:nvSpPr>
          <p:cNvPr id="4" name="Text 2"/>
          <p:cNvSpPr/>
          <p:nvPr/>
        </p:nvSpPr>
        <p:spPr>
          <a:xfrm>
            <a:off x="1716286" y="2919055"/>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Ghi nhật ký đặc trưng (feature logging)</a:t>
            </a:r>
            <a:r>
              <a:rPr lang="en-US" sz="1900" dirty="0">
                <a:solidFill>
                  <a:srgbClr val="DAD8E9"/>
                </a:solidFill>
                <a:latin typeface="Mukta Light" pitchFamily="34" charset="0"/>
                <a:ea typeface="Mukta Light" pitchFamily="34" charset="-122"/>
                <a:cs typeface="Mukta Light" pitchFamily="34" charset="-120"/>
              </a:rPr>
              <a:t>: Spotify quyết định ghi lại các đặc trưng đã chuyển đổi ở </a:t>
            </a:r>
            <a:r>
              <a:rPr lang="en-US" sz="1900" b="1" dirty="0">
                <a:solidFill>
                  <a:srgbClr val="DAD8E9"/>
                </a:solidFill>
                <a:latin typeface="Mukta Light" pitchFamily="34" charset="0"/>
                <a:ea typeface="Mukta Light" pitchFamily="34" charset="-122"/>
                <a:cs typeface="Mukta Light" pitchFamily="34" charset="-120"/>
              </a:rPr>
              <a:t>giai đoạn phục vụ</a:t>
            </a:r>
            <a:r>
              <a:rPr lang="en-US" sz="1900" dirty="0">
                <a:solidFill>
                  <a:srgbClr val="DAD8E9"/>
                </a:solidFill>
                <a:latin typeface="Mukta Light" pitchFamily="34" charset="0"/>
                <a:ea typeface="Mukta Light" pitchFamily="34" charset="-122"/>
                <a:cs typeface="Mukta Light" pitchFamily="34" charset="-120"/>
              </a:rPr>
              <a:t>.</a:t>
            </a:r>
            <a:endParaRPr lang="en-US" sz="1900" dirty="0"/>
          </a:p>
        </p:txBody>
      </p:sp>
      <p:sp>
        <p:nvSpPr>
          <p:cNvPr id="5" name="Text 3"/>
          <p:cNvSpPr/>
          <p:nvPr/>
        </p:nvSpPr>
        <p:spPr>
          <a:xfrm>
            <a:off x="2111335" y="3795474"/>
            <a:ext cx="11197709" cy="395049"/>
          </a:xfrm>
          <a:prstGeom prst="rect">
            <a:avLst/>
          </a:prstGeom>
          <a:noFill/>
          <a:ln/>
        </p:spPr>
        <p:txBody>
          <a:bodyPr wrap="none" lIns="0" tIns="0" rIns="0" bIns="0" rtlCol="0" anchor="t"/>
          <a:lstStyle/>
          <a:p>
            <a:pPr marL="685800" lvl="1"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Chuyển đổi đặc trưng đã được triển khai bằng </a:t>
            </a:r>
            <a:r>
              <a:rPr lang="en-US" sz="1900" b="1" dirty="0">
                <a:solidFill>
                  <a:srgbClr val="DAD8E9"/>
                </a:solidFill>
                <a:latin typeface="Mukta Light" pitchFamily="34" charset="0"/>
                <a:ea typeface="Mukta Light" pitchFamily="34" charset="-122"/>
                <a:cs typeface="Mukta Light" pitchFamily="34" charset="-120"/>
              </a:rPr>
              <a:t>Java</a:t>
            </a:r>
            <a:r>
              <a:rPr lang="en-US" sz="1900" dirty="0">
                <a:solidFill>
                  <a:srgbClr val="DAD8E9"/>
                </a:solidFill>
                <a:latin typeface="Mukta Light" pitchFamily="34" charset="0"/>
                <a:ea typeface="Mukta Light" pitchFamily="34" charset="-122"/>
                <a:cs typeface="Mukta Light" pitchFamily="34" charset="-120"/>
              </a:rPr>
              <a:t>.</a:t>
            </a:r>
            <a:endParaRPr lang="en-US" sz="1900" dirty="0"/>
          </a:p>
        </p:txBody>
      </p:sp>
      <p:sp>
        <p:nvSpPr>
          <p:cNvPr id="6" name="Text 4"/>
          <p:cNvSpPr/>
          <p:nvPr/>
        </p:nvSpPr>
        <p:spPr>
          <a:xfrm>
            <a:off x="2111335" y="4276844"/>
            <a:ext cx="11197709" cy="790099"/>
          </a:xfrm>
          <a:prstGeom prst="rect">
            <a:avLst/>
          </a:prstGeom>
          <a:noFill/>
          <a:ln/>
        </p:spPr>
        <p:txBody>
          <a:bodyPr wrap="square" lIns="0" tIns="0" rIns="0" bIns="0" rtlCol="0" anchor="t"/>
          <a:lstStyle/>
          <a:p>
            <a:pPr marL="685800" lvl="1"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Nhật ký đặc trưng sau đó được sử dụng để huấn luyện lại mô hình, đảm bảo rằng quy trình chuyển đổi đặc trưng là giống nhau cho cả hai giai đoạn.</a:t>
            </a:r>
            <a:endParaRPr lang="en-US" sz="1900" dirty="0"/>
          </a:p>
        </p:txBody>
      </p:sp>
      <p:sp>
        <p:nvSpPr>
          <p:cNvPr id="7" name="Text 5"/>
          <p:cNvSpPr/>
          <p:nvPr/>
        </p:nvSpPr>
        <p:spPr>
          <a:xfrm>
            <a:off x="1716286" y="5153263"/>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Sử dụng TensorFlow Data Validation (TFDV)</a:t>
            </a:r>
            <a:r>
              <a:rPr lang="en-US" sz="1900" dirty="0">
                <a:solidFill>
                  <a:srgbClr val="DAD8E9"/>
                </a:solidFill>
                <a:latin typeface="Mukta Light" pitchFamily="34" charset="0"/>
                <a:ea typeface="Mukta Light" pitchFamily="34" charset="-122"/>
                <a:cs typeface="Mukta Light" pitchFamily="34" charset="-120"/>
              </a:rPr>
              <a:t>: TFDV được dùng để so sánh sơ đồ dữ liệu huấn luyện và phục vụ, cũng như theo dõi sự phân phối của các đặc trưng thường xuyên.</a:t>
            </a:r>
            <a:endParaRPr lang="en-US" sz="1900" dirty="0"/>
          </a:p>
        </p:txBody>
      </p:sp>
      <p:sp>
        <p:nvSpPr>
          <p:cNvPr id="8" name="Text 6"/>
          <p:cNvSpPr/>
          <p:nvPr/>
        </p:nvSpPr>
        <p:spPr>
          <a:xfrm>
            <a:off x="1716286" y="6029682"/>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Cảnh báo trôi dạt đặc trưng</a:t>
            </a:r>
            <a:r>
              <a:rPr lang="en-US" sz="1900" dirty="0">
                <a:solidFill>
                  <a:srgbClr val="DAD8E9"/>
                </a:solidFill>
                <a:latin typeface="Mukta Light" pitchFamily="34" charset="0"/>
                <a:ea typeface="Mukta Light" pitchFamily="34" charset="-122"/>
                <a:cs typeface="Mukta Light" pitchFamily="34" charset="-120"/>
              </a:rPr>
              <a:t>: Spotify đã thiết lập các cảnh báo dựa trên chỉ số </a:t>
            </a:r>
            <a:r>
              <a:rPr lang="en-US" sz="1900" b="1" dirty="0">
                <a:solidFill>
                  <a:srgbClr val="DAD8E9"/>
                </a:solidFill>
                <a:latin typeface="Mukta Light" pitchFamily="34" charset="0"/>
                <a:ea typeface="Mukta Light" pitchFamily="34" charset="-122"/>
                <a:cs typeface="Mukta Light" pitchFamily="34" charset="-120"/>
              </a:rPr>
              <a:t>khoảng cách Chebyshev</a:t>
            </a:r>
            <a:r>
              <a:rPr lang="en-US" sz="1900" dirty="0">
                <a:solidFill>
                  <a:srgbClr val="DAD8E9"/>
                </a:solidFill>
                <a:latin typeface="Mukta Light" pitchFamily="34" charset="0"/>
                <a:ea typeface="Mukta Light" pitchFamily="34" charset="-122"/>
                <a:cs typeface="Mukta Light" pitchFamily="34" charset="-120"/>
              </a:rPr>
              <a:t> để phát hiện kịp thời khi có sự khác biệt trong dữ liệu.</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Text 0"/>
          <p:cNvSpPr/>
          <p:nvPr/>
        </p:nvSpPr>
        <p:spPr>
          <a:xfrm>
            <a:off x="1321356" y="1693545"/>
            <a:ext cx="3165753"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4. </a:t>
            </a:r>
            <a:r>
              <a:rPr lang="en-US" sz="2150" b="1" dirty="0">
                <a:solidFill>
                  <a:srgbClr val="C6BFEE"/>
                </a:solidFill>
                <a:latin typeface="Prompt Medium" pitchFamily="34" charset="0"/>
                <a:ea typeface="Prompt Medium" pitchFamily="34" charset="-122"/>
                <a:cs typeface="Prompt Medium" pitchFamily="34" charset="-120"/>
              </a:rPr>
              <a:t>Bài Học Kinh Nghiệm</a:t>
            </a:r>
            <a:endParaRPr lang="en-US" sz="2150" dirty="0"/>
          </a:p>
        </p:txBody>
      </p:sp>
      <p:sp>
        <p:nvSpPr>
          <p:cNvPr id="3" name="Text 1"/>
          <p:cNvSpPr/>
          <p:nvPr/>
        </p:nvSpPr>
        <p:spPr>
          <a:xfrm>
            <a:off x="1716286" y="2530197"/>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Khó phát hiện</a:t>
            </a:r>
            <a:r>
              <a:rPr lang="en-US" sz="1900" dirty="0">
                <a:solidFill>
                  <a:srgbClr val="DAD8E9"/>
                </a:solidFill>
                <a:latin typeface="Mukta Light" pitchFamily="34" charset="0"/>
                <a:ea typeface="Mukta Light" pitchFamily="34" charset="-122"/>
                <a:cs typeface="Mukta Light" pitchFamily="34" charset="-120"/>
              </a:rPr>
              <a:t>: Sai lệch huấn luyện-phục vụ rất khó phát hiện và có thể ảnh hưởng nghiêm trọng đến hiệu suất của hệ thống Machine Learning.</a:t>
            </a:r>
            <a:endParaRPr lang="en-US" sz="1900" dirty="0"/>
          </a:p>
        </p:txBody>
      </p:sp>
      <p:sp>
        <p:nvSpPr>
          <p:cNvPr id="4" name="Text 2"/>
          <p:cNvSpPr/>
          <p:nvPr/>
        </p:nvSpPr>
        <p:spPr>
          <a:xfrm>
            <a:off x="1716286" y="3406616"/>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Ghi nhật ký và giám sát</a:t>
            </a:r>
            <a:r>
              <a:rPr lang="en-US" sz="1900" dirty="0">
                <a:solidFill>
                  <a:srgbClr val="DAD8E9"/>
                </a:solidFill>
                <a:latin typeface="Mukta Light" pitchFamily="34" charset="0"/>
                <a:ea typeface="Mukta Light" pitchFamily="34" charset="-122"/>
                <a:cs typeface="Mukta Light" pitchFamily="34" charset="-120"/>
              </a:rPr>
              <a:t>: Việc ghi lại đặc trưng và theo dõi phân phối của chúng là cực kỳ quan trọng để kịp thời phát hiện và ngăn ngừa vấn đề.</a:t>
            </a:r>
            <a:endParaRPr lang="en-US" sz="1900" dirty="0"/>
          </a:p>
        </p:txBody>
      </p:sp>
      <p:sp>
        <p:nvSpPr>
          <p:cNvPr id="5" name="Text 3"/>
          <p:cNvSpPr/>
          <p:nvPr/>
        </p:nvSpPr>
        <p:spPr>
          <a:xfrm>
            <a:off x="1716286" y="4283035"/>
            <a:ext cx="1159275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Quyền kiểm soát của nhóm ML</a:t>
            </a:r>
            <a:r>
              <a:rPr lang="en-US" sz="1900" dirty="0">
                <a:solidFill>
                  <a:srgbClr val="DAD8E9"/>
                </a:solidFill>
                <a:latin typeface="Mukta Light" pitchFamily="34" charset="0"/>
                <a:ea typeface="Mukta Light" pitchFamily="34" charset="-122"/>
                <a:cs typeface="Mukta Light" pitchFamily="34" charset="-120"/>
              </a:rPr>
              <a:t>: Các nhóm Machine Learning cần có quyền kiểm soát toàn bộ quy trình xử lý đặc trưng, từ giai đoạn huấn luyện đến phục vụ, để đảm bảo tính nhất quán và chất lượng của mô hình.</a:t>
            </a:r>
            <a:endParaRPr lang="en-US" sz="1900" dirty="0"/>
          </a:p>
        </p:txBody>
      </p:sp>
      <p:sp>
        <p:nvSpPr>
          <p:cNvPr id="6" name="Text 4"/>
          <p:cNvSpPr/>
          <p:nvPr/>
        </p:nvSpPr>
        <p:spPr>
          <a:xfrm>
            <a:off x="1321356" y="5350788"/>
            <a:ext cx="11987689" cy="1185148"/>
          </a:xfrm>
          <a:prstGeom prst="rect">
            <a:avLst/>
          </a:prstGeom>
          <a:noFill/>
          <a:ln/>
        </p:spPr>
        <p:txBody>
          <a:bodyPr wrap="square" lIns="0" tIns="0" rIns="0" bIns="0" rtlCol="0" anchor="t"/>
          <a:lstStyle/>
          <a:p>
            <a:pPr marL="0" indent="0">
              <a:lnSpc>
                <a:spcPts val="3100"/>
              </a:lnSpc>
              <a:buNone/>
            </a:pPr>
            <a:r>
              <a:rPr lang="en-US" sz="1900" b="1" dirty="0">
                <a:solidFill>
                  <a:srgbClr val="DAD8E9"/>
                </a:solidFill>
                <a:latin typeface="Mukta Light" pitchFamily="34" charset="0"/>
                <a:ea typeface="Mukta Light" pitchFamily="34" charset="-122"/>
                <a:cs typeface="Mukta Light" pitchFamily="34" charset="-120"/>
              </a:rPr>
              <a:t>Tóm lại</a:t>
            </a:r>
            <a:r>
              <a:rPr lang="en-US" sz="1900" dirty="0">
                <a:solidFill>
                  <a:srgbClr val="DAD8E9"/>
                </a:solidFill>
                <a:latin typeface="Mukta Light" pitchFamily="34" charset="0"/>
                <a:ea typeface="Mukta Light" pitchFamily="34" charset="-122"/>
                <a:cs typeface="Mukta Light" pitchFamily="34" charset="-120"/>
              </a:rPr>
              <a:t>, trường hợp của Spotify cho thấy chỉ một sai lầm nhỏ trong xử lý đặc trưng có thể dẫn đến hậu quả lớn, và việc có các biện pháp giám sát như ghi nhật ký đặc trưng là vô cùng cần thiết trong hệ thống Machine Learning phức tạp.</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158484"/>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Bài Tập Ôn Tập</a:t>
            </a:r>
            <a:endParaRPr lang="en-US" sz="4300" dirty="0"/>
          </a:p>
        </p:txBody>
      </p:sp>
      <p:sp>
        <p:nvSpPr>
          <p:cNvPr id="4" name="Shape 1"/>
          <p:cNvSpPr/>
          <p:nvPr/>
        </p:nvSpPr>
        <p:spPr>
          <a:xfrm>
            <a:off x="864037" y="3214568"/>
            <a:ext cx="7415927" cy="2856547"/>
          </a:xfrm>
          <a:prstGeom prst="roundRect">
            <a:avLst>
              <a:gd name="adj" fmla="val 3630"/>
            </a:avLst>
          </a:prstGeom>
          <a:noFill/>
          <a:ln w="15240">
            <a:solidFill>
              <a:srgbClr val="FFFFFF">
                <a:alpha val="24000"/>
              </a:srgbClr>
            </a:solidFill>
            <a:prstDash val="solid"/>
          </a:ln>
        </p:spPr>
        <p:txBody>
          <a:bodyPr/>
          <a:lstStyle/>
          <a:p>
            <a:endParaRPr lang="en-US"/>
          </a:p>
        </p:txBody>
      </p:sp>
      <p:sp>
        <p:nvSpPr>
          <p:cNvPr id="5" name="Shape 2"/>
          <p:cNvSpPr/>
          <p:nvPr/>
        </p:nvSpPr>
        <p:spPr>
          <a:xfrm>
            <a:off x="879277" y="3229808"/>
            <a:ext cx="7385447" cy="706517"/>
          </a:xfrm>
          <a:prstGeom prst="rect">
            <a:avLst/>
          </a:prstGeom>
          <a:solidFill>
            <a:srgbClr val="FFFFFF">
              <a:alpha val="4000"/>
            </a:srgbClr>
          </a:solidFill>
          <a:ln/>
        </p:spPr>
        <p:txBody>
          <a:bodyPr/>
          <a:lstStyle/>
          <a:p>
            <a:endParaRPr lang="en-US"/>
          </a:p>
        </p:txBody>
      </p:sp>
      <p:sp>
        <p:nvSpPr>
          <p:cNvPr id="6" name="Text 3"/>
          <p:cNvSpPr/>
          <p:nvPr/>
        </p:nvSpPr>
        <p:spPr>
          <a:xfrm>
            <a:off x="1126093" y="3385542"/>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Quiz 1</a:t>
            </a:r>
            <a:endParaRPr lang="en-US" sz="1900" dirty="0"/>
          </a:p>
        </p:txBody>
      </p:sp>
      <p:sp>
        <p:nvSpPr>
          <p:cNvPr id="7" name="Text 4"/>
          <p:cNvSpPr/>
          <p:nvPr/>
        </p:nvSpPr>
        <p:spPr>
          <a:xfrm>
            <a:off x="4822627" y="3385542"/>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Câu trả lời: C</a:t>
            </a:r>
            <a:endParaRPr lang="en-US" sz="1900" dirty="0"/>
          </a:p>
        </p:txBody>
      </p:sp>
      <p:sp>
        <p:nvSpPr>
          <p:cNvPr id="8" name="Shape 5"/>
          <p:cNvSpPr/>
          <p:nvPr/>
        </p:nvSpPr>
        <p:spPr>
          <a:xfrm>
            <a:off x="879277" y="3936325"/>
            <a:ext cx="7385447" cy="706517"/>
          </a:xfrm>
          <a:prstGeom prst="rect">
            <a:avLst/>
          </a:prstGeom>
          <a:solidFill>
            <a:srgbClr val="000000">
              <a:alpha val="4000"/>
            </a:srgbClr>
          </a:solidFill>
          <a:ln/>
        </p:spPr>
        <p:txBody>
          <a:bodyPr/>
          <a:lstStyle/>
          <a:p>
            <a:endParaRPr lang="en-US"/>
          </a:p>
        </p:txBody>
      </p:sp>
      <p:sp>
        <p:nvSpPr>
          <p:cNvPr id="9" name="Text 6"/>
          <p:cNvSpPr/>
          <p:nvPr/>
        </p:nvSpPr>
        <p:spPr>
          <a:xfrm>
            <a:off x="1126093" y="4092059"/>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Quiz 2</a:t>
            </a:r>
            <a:endParaRPr lang="en-US" sz="1900" dirty="0"/>
          </a:p>
        </p:txBody>
      </p:sp>
      <p:sp>
        <p:nvSpPr>
          <p:cNvPr id="10" name="Text 7"/>
          <p:cNvSpPr/>
          <p:nvPr/>
        </p:nvSpPr>
        <p:spPr>
          <a:xfrm>
            <a:off x="4822627" y="4092059"/>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Câu trả lời: B</a:t>
            </a:r>
            <a:endParaRPr lang="en-US" sz="1900" dirty="0"/>
          </a:p>
        </p:txBody>
      </p:sp>
      <p:sp>
        <p:nvSpPr>
          <p:cNvPr id="11" name="Shape 8"/>
          <p:cNvSpPr/>
          <p:nvPr/>
        </p:nvSpPr>
        <p:spPr>
          <a:xfrm>
            <a:off x="879277" y="4642842"/>
            <a:ext cx="7385447" cy="706517"/>
          </a:xfrm>
          <a:prstGeom prst="rect">
            <a:avLst/>
          </a:prstGeom>
          <a:solidFill>
            <a:srgbClr val="FFFFFF">
              <a:alpha val="4000"/>
            </a:srgbClr>
          </a:solidFill>
          <a:ln/>
        </p:spPr>
        <p:txBody>
          <a:bodyPr/>
          <a:lstStyle/>
          <a:p>
            <a:endParaRPr lang="en-US"/>
          </a:p>
        </p:txBody>
      </p:sp>
      <p:sp>
        <p:nvSpPr>
          <p:cNvPr id="12" name="Text 9"/>
          <p:cNvSpPr/>
          <p:nvPr/>
        </p:nvSpPr>
        <p:spPr>
          <a:xfrm>
            <a:off x="1126093" y="4798576"/>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Quiz 3</a:t>
            </a:r>
            <a:endParaRPr lang="en-US" sz="1900" dirty="0"/>
          </a:p>
        </p:txBody>
      </p:sp>
      <p:sp>
        <p:nvSpPr>
          <p:cNvPr id="13" name="Text 10"/>
          <p:cNvSpPr/>
          <p:nvPr/>
        </p:nvSpPr>
        <p:spPr>
          <a:xfrm>
            <a:off x="4822627" y="4798576"/>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Câu trả lời: C</a:t>
            </a:r>
            <a:endParaRPr lang="en-US" sz="1900" dirty="0"/>
          </a:p>
        </p:txBody>
      </p:sp>
      <p:sp>
        <p:nvSpPr>
          <p:cNvPr id="14" name="Shape 11"/>
          <p:cNvSpPr/>
          <p:nvPr/>
        </p:nvSpPr>
        <p:spPr>
          <a:xfrm>
            <a:off x="879277" y="5349359"/>
            <a:ext cx="7385447" cy="706517"/>
          </a:xfrm>
          <a:prstGeom prst="rect">
            <a:avLst/>
          </a:prstGeom>
          <a:solidFill>
            <a:srgbClr val="000000">
              <a:alpha val="4000"/>
            </a:srgbClr>
          </a:solidFill>
          <a:ln/>
        </p:spPr>
        <p:txBody>
          <a:bodyPr/>
          <a:lstStyle/>
          <a:p>
            <a:endParaRPr lang="en-US"/>
          </a:p>
        </p:txBody>
      </p:sp>
      <p:sp>
        <p:nvSpPr>
          <p:cNvPr id="15" name="Text 12"/>
          <p:cNvSpPr/>
          <p:nvPr/>
        </p:nvSpPr>
        <p:spPr>
          <a:xfrm>
            <a:off x="1126093" y="5505093"/>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Quiz 4</a:t>
            </a:r>
            <a:endParaRPr lang="en-US" sz="1900" dirty="0"/>
          </a:p>
        </p:txBody>
      </p:sp>
      <p:sp>
        <p:nvSpPr>
          <p:cNvPr id="16" name="Text 13"/>
          <p:cNvSpPr/>
          <p:nvPr/>
        </p:nvSpPr>
        <p:spPr>
          <a:xfrm>
            <a:off x="4822627" y="5505093"/>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Câu trả lời: B</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204085"/>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Tổng Kết</a:t>
            </a:r>
            <a:endParaRPr lang="en-US" sz="4300" dirty="0"/>
          </a:p>
        </p:txBody>
      </p:sp>
      <p:sp>
        <p:nvSpPr>
          <p:cNvPr id="4" name="Text 1"/>
          <p:cNvSpPr/>
          <p:nvPr/>
        </p:nvSpPr>
        <p:spPr>
          <a:xfrm>
            <a:off x="6350437" y="3260169"/>
            <a:ext cx="7415927" cy="2765346"/>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Trong bài viết này, chúng ta đã khám phá các kỹ thuật quan trọng trong thiết kế mô hình học máy hiệu quả, bao gồm lựa chọn và kỹ thuật đặc trưng, xây dựng pipeline huấn luyện, hàm mất mát và đánh giá mô hình, các kỹ thuật lấy mẫu phổ biến, các kiến trúc mô hình Deep Learning, cơ bản về A/B testing, và bài học từ trường hợp của Spotify. Việc nắm vững các kỹ thuật này sẽ giúp bạn xây dựng các mô hình học máy mạnh mẽ và có khả năng mở rộng.</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321356" y="955715"/>
            <a:ext cx="11462861" cy="537686"/>
          </a:xfrm>
          <a:prstGeom prst="rect">
            <a:avLst/>
          </a:prstGeom>
          <a:noFill/>
          <a:ln/>
        </p:spPr>
        <p:txBody>
          <a:bodyPr wrap="none" lIns="0" tIns="0" rIns="0" bIns="0" rtlCol="0" anchor="t"/>
          <a:lstStyle/>
          <a:p>
            <a:pPr marL="0" indent="0">
              <a:lnSpc>
                <a:spcPts val="4200"/>
              </a:lnSpc>
              <a:buNone/>
            </a:pPr>
            <a:r>
              <a:rPr lang="en-US" sz="3350" b="1" dirty="0">
                <a:solidFill>
                  <a:srgbClr val="C6BFEE"/>
                </a:solidFill>
                <a:latin typeface="Prompt Medium" pitchFamily="34" charset="0"/>
                <a:ea typeface="Prompt Medium" pitchFamily="34" charset="-122"/>
                <a:cs typeface="Prompt Medium" pitchFamily="34" charset="-120"/>
              </a:rPr>
              <a:t>2. Xử lý dữ liệu phân loại (Handling Categorical Data)</a:t>
            </a:r>
            <a:endParaRPr lang="en-US" sz="3350" dirty="0"/>
          </a:p>
        </p:txBody>
      </p:sp>
      <p:sp>
        <p:nvSpPr>
          <p:cNvPr id="3" name="Text 1"/>
          <p:cNvSpPr/>
          <p:nvPr/>
        </p:nvSpPr>
        <p:spPr>
          <a:xfrm>
            <a:off x="1321356" y="1783794"/>
            <a:ext cx="4250888" cy="268843"/>
          </a:xfrm>
          <a:prstGeom prst="rect">
            <a:avLst/>
          </a:prstGeom>
          <a:noFill/>
          <a:ln/>
        </p:spPr>
        <p:txBody>
          <a:bodyPr wrap="none" lIns="0" tIns="0" rIns="0" bIns="0" rtlCol="0" anchor="t"/>
          <a:lstStyle/>
          <a:p>
            <a:pPr marL="0" indent="0">
              <a:lnSpc>
                <a:spcPts val="2100"/>
              </a:lnSpc>
              <a:buNone/>
            </a:pPr>
            <a:r>
              <a:rPr lang="en-US" sz="1650" b="1" dirty="0">
                <a:solidFill>
                  <a:srgbClr val="C6BFEE"/>
                </a:solidFill>
                <a:latin typeface="Prompt Medium" pitchFamily="34" charset="0"/>
                <a:ea typeface="Prompt Medium" pitchFamily="34" charset="-122"/>
                <a:cs typeface="Prompt Medium" pitchFamily="34" charset="-120"/>
              </a:rPr>
              <a:t>● Mã hóa One-Hot (One-Hot Encoding):</a:t>
            </a:r>
            <a:endParaRPr lang="en-US" sz="1650" dirty="0"/>
          </a:p>
        </p:txBody>
      </p:sp>
      <p:sp>
        <p:nvSpPr>
          <p:cNvPr id="4" name="Text 2"/>
          <p:cNvSpPr/>
          <p:nvPr/>
        </p:nvSpPr>
        <p:spPr>
          <a:xfrm>
            <a:off x="1321356" y="2343031"/>
            <a:ext cx="11987689" cy="309682"/>
          </a:xfrm>
          <a:prstGeom prst="rect">
            <a:avLst/>
          </a:prstGeom>
          <a:noFill/>
          <a:ln/>
        </p:spPr>
        <p:txBody>
          <a:bodyPr wrap="none" lIns="0" tIns="0" rIns="0" bIns="0" rtlCol="0" anchor="t"/>
          <a:lstStyle/>
          <a:p>
            <a:pPr marL="0" indent="0">
              <a:lnSpc>
                <a:spcPts val="2400"/>
              </a:lnSpc>
              <a:buNone/>
            </a:pPr>
            <a:r>
              <a:rPr lang="en-US" sz="1500" dirty="0">
                <a:solidFill>
                  <a:srgbClr val="DAD8E9"/>
                </a:solidFill>
                <a:latin typeface="Mukta Light" pitchFamily="34" charset="0"/>
                <a:ea typeface="Mukta Light" pitchFamily="34" charset="-122"/>
                <a:cs typeface="Mukta Light" pitchFamily="34" charset="-120"/>
              </a:rPr>
              <a:t>○ </a:t>
            </a:r>
            <a:r>
              <a:rPr lang="en-US" sz="1500" b="1" dirty="0">
                <a:solidFill>
                  <a:srgbClr val="DAD8E9"/>
                </a:solidFill>
                <a:latin typeface="Mukta Light" pitchFamily="34" charset="0"/>
                <a:ea typeface="Mukta Light" pitchFamily="34" charset="-122"/>
                <a:cs typeface="Mukta Light" pitchFamily="34" charset="-120"/>
              </a:rPr>
              <a:t>Định nghĩa:</a:t>
            </a:r>
            <a:r>
              <a:rPr lang="en-US" sz="1500" dirty="0">
                <a:solidFill>
                  <a:srgbClr val="DAD8E9"/>
                </a:solidFill>
                <a:latin typeface="Mukta Light" pitchFamily="34" charset="0"/>
                <a:ea typeface="Mukta Light" pitchFamily="34" charset="-122"/>
                <a:cs typeface="Mukta Light" pitchFamily="34" charset="-120"/>
              </a:rPr>
              <a:t> Giải thích kỹ thuật mã hóa one-hot và cách thức hoạt động.</a:t>
            </a:r>
            <a:endParaRPr lang="en-US" sz="1500" dirty="0"/>
          </a:p>
        </p:txBody>
      </p:sp>
      <p:sp>
        <p:nvSpPr>
          <p:cNvPr id="5" name="Text 3"/>
          <p:cNvSpPr/>
          <p:nvPr/>
        </p:nvSpPr>
        <p:spPr>
          <a:xfrm>
            <a:off x="1321356" y="2870478"/>
            <a:ext cx="11987689" cy="309682"/>
          </a:xfrm>
          <a:prstGeom prst="rect">
            <a:avLst/>
          </a:prstGeom>
          <a:noFill/>
          <a:ln/>
        </p:spPr>
        <p:txBody>
          <a:bodyPr wrap="none" lIns="0" tIns="0" rIns="0" bIns="0" rtlCol="0" anchor="t"/>
          <a:lstStyle/>
          <a:p>
            <a:pPr marL="0" indent="0">
              <a:lnSpc>
                <a:spcPts val="2400"/>
              </a:lnSpc>
              <a:buNone/>
            </a:pPr>
            <a:r>
              <a:rPr lang="en-US" sz="1500" dirty="0">
                <a:solidFill>
                  <a:srgbClr val="DAD8E9"/>
                </a:solidFill>
                <a:latin typeface="Mukta Light" pitchFamily="34" charset="0"/>
                <a:ea typeface="Mukta Light" pitchFamily="34" charset="-122"/>
                <a:cs typeface="Mukta Light" pitchFamily="34" charset="-120"/>
              </a:rPr>
              <a:t>○ </a:t>
            </a:r>
            <a:r>
              <a:rPr lang="en-US" sz="1500" b="1" dirty="0">
                <a:solidFill>
                  <a:srgbClr val="DAD8E9"/>
                </a:solidFill>
                <a:latin typeface="Mukta Light" pitchFamily="34" charset="0"/>
                <a:ea typeface="Mukta Light" pitchFamily="34" charset="-122"/>
                <a:cs typeface="Mukta Light" pitchFamily="34" charset="-120"/>
              </a:rPr>
              <a:t>Ưu điểm: </a:t>
            </a:r>
            <a:r>
              <a:rPr lang="en-US" sz="1500" dirty="0">
                <a:solidFill>
                  <a:srgbClr val="DAD8E9"/>
                </a:solidFill>
                <a:latin typeface="Mukta Light" pitchFamily="34" charset="0"/>
                <a:ea typeface="Mukta Light" pitchFamily="34" charset="-122"/>
                <a:cs typeface="Mukta Light" pitchFamily="34" charset="-120"/>
              </a:rPr>
              <a:t>Nêu rõ ưu điểm của phương pháp này, chẳng hạn như dễ thực hiện và hiệu quả với các đặc trưng phân loại có số lượng giá trị vừa phải.</a:t>
            </a:r>
            <a:endParaRPr lang="en-US" sz="1500" dirty="0"/>
          </a:p>
        </p:txBody>
      </p:sp>
      <p:sp>
        <p:nvSpPr>
          <p:cNvPr id="6" name="Text 4"/>
          <p:cNvSpPr/>
          <p:nvPr/>
        </p:nvSpPr>
        <p:spPr>
          <a:xfrm>
            <a:off x="1321356" y="3397925"/>
            <a:ext cx="11987689" cy="309682"/>
          </a:xfrm>
          <a:prstGeom prst="rect">
            <a:avLst/>
          </a:prstGeom>
          <a:noFill/>
          <a:ln/>
        </p:spPr>
        <p:txBody>
          <a:bodyPr wrap="none" lIns="0" tIns="0" rIns="0" bIns="0" rtlCol="0" anchor="t"/>
          <a:lstStyle/>
          <a:p>
            <a:pPr marL="0" indent="0">
              <a:lnSpc>
                <a:spcPts val="2400"/>
              </a:lnSpc>
              <a:buNone/>
            </a:pPr>
            <a:r>
              <a:rPr lang="en-US" sz="1500" b="1" dirty="0">
                <a:solidFill>
                  <a:srgbClr val="DAD8E9"/>
                </a:solidFill>
                <a:latin typeface="Mukta Light" pitchFamily="34" charset="0"/>
                <a:ea typeface="Mukta Light" pitchFamily="34" charset="-122"/>
                <a:cs typeface="Mukta Light" pitchFamily="34" charset="-120"/>
              </a:rPr>
              <a:t>○ Nhược điểm:</a:t>
            </a:r>
            <a:endParaRPr lang="en-US" sz="1500" dirty="0"/>
          </a:p>
        </p:txBody>
      </p:sp>
      <p:sp>
        <p:nvSpPr>
          <p:cNvPr id="7" name="Text 5"/>
          <p:cNvSpPr/>
          <p:nvPr/>
        </p:nvSpPr>
        <p:spPr>
          <a:xfrm>
            <a:off x="1321356" y="3925372"/>
            <a:ext cx="11987689" cy="619363"/>
          </a:xfrm>
          <a:prstGeom prst="rect">
            <a:avLst/>
          </a:prstGeom>
          <a:noFill/>
          <a:ln/>
        </p:spPr>
        <p:txBody>
          <a:bodyPr wrap="square" lIns="0" tIns="0" rIns="0" bIns="0" rtlCol="0" anchor="t"/>
          <a:lstStyle/>
          <a:p>
            <a:pPr marL="0" indent="0">
              <a:lnSpc>
                <a:spcPts val="2400"/>
              </a:lnSpc>
              <a:buNone/>
            </a:pPr>
            <a:r>
              <a:rPr lang="en-US" sz="1500" b="1" dirty="0">
                <a:solidFill>
                  <a:srgbClr val="DAD8E9"/>
                </a:solidFill>
                <a:latin typeface="Mukta Light" pitchFamily="34" charset="0"/>
                <a:ea typeface="Mukta Light" pitchFamily="34" charset="-122"/>
                <a:cs typeface="Mukta Light" pitchFamily="34" charset="-120"/>
              </a:rPr>
              <a:t>■ Mô hình cây:</a:t>
            </a:r>
            <a:r>
              <a:rPr lang="en-US" sz="1500" dirty="0">
                <a:solidFill>
                  <a:srgbClr val="DAD8E9"/>
                </a:solidFill>
                <a:latin typeface="Mukta Light" pitchFamily="34" charset="0"/>
                <a:ea typeface="Mukta Light" pitchFamily="34" charset="-122"/>
                <a:cs typeface="Mukta Light" pitchFamily="34" charset="-120"/>
              </a:rPr>
              <a:t> Giải thích tại sao mô hình dựa trên cây (decision tree, random forest, boosted tree) không hoạt động tốt với mã hóa one-hot, đặc biệt khi cây có nhiều cấp.</a:t>
            </a:r>
            <a:endParaRPr lang="en-US" sz="1500" dirty="0"/>
          </a:p>
        </p:txBody>
      </p:sp>
      <p:sp>
        <p:nvSpPr>
          <p:cNvPr id="8" name="Text 6"/>
          <p:cNvSpPr/>
          <p:nvPr/>
        </p:nvSpPr>
        <p:spPr>
          <a:xfrm>
            <a:off x="1321356" y="4762500"/>
            <a:ext cx="11987689" cy="309682"/>
          </a:xfrm>
          <a:prstGeom prst="rect">
            <a:avLst/>
          </a:prstGeom>
          <a:noFill/>
          <a:ln/>
        </p:spPr>
        <p:txBody>
          <a:bodyPr wrap="none" lIns="0" tIns="0" rIns="0" bIns="0" rtlCol="0" anchor="t"/>
          <a:lstStyle/>
          <a:p>
            <a:pPr marL="0" indent="0">
              <a:lnSpc>
                <a:spcPts val="2400"/>
              </a:lnSpc>
              <a:buNone/>
            </a:pPr>
            <a:r>
              <a:rPr lang="en-US" sz="1500" b="1" dirty="0">
                <a:solidFill>
                  <a:srgbClr val="DAD8E9"/>
                </a:solidFill>
                <a:latin typeface="Mukta Light" pitchFamily="34" charset="0"/>
                <a:ea typeface="Mukta Light" pitchFamily="34" charset="-122"/>
                <a:cs typeface="Mukta Light" pitchFamily="34" charset="-120"/>
              </a:rPr>
              <a:t>■ Tính toán và bộ nhớ:</a:t>
            </a:r>
            <a:r>
              <a:rPr lang="en-US" sz="1500" dirty="0">
                <a:solidFill>
                  <a:srgbClr val="DAD8E9"/>
                </a:solidFill>
                <a:latin typeface="Mukta Light" pitchFamily="34" charset="0"/>
                <a:ea typeface="Mukta Light" pitchFamily="34" charset="-122"/>
                <a:cs typeface="Mukta Light" pitchFamily="34" charset="-120"/>
              </a:rPr>
              <a:t> Mô tả vấn đề về tính toán và bộ nhớ khi sử dụng mã hóa one-hot với các đặc trưng có số lượng giá trị lớn.</a:t>
            </a:r>
            <a:endParaRPr lang="en-US" sz="1500" dirty="0"/>
          </a:p>
        </p:txBody>
      </p:sp>
      <p:sp>
        <p:nvSpPr>
          <p:cNvPr id="9" name="Text 7"/>
          <p:cNvSpPr/>
          <p:nvPr/>
        </p:nvSpPr>
        <p:spPr>
          <a:xfrm>
            <a:off x="1321356" y="5289947"/>
            <a:ext cx="11987689" cy="619363"/>
          </a:xfrm>
          <a:prstGeom prst="rect">
            <a:avLst/>
          </a:prstGeom>
          <a:noFill/>
          <a:ln/>
        </p:spPr>
        <p:txBody>
          <a:bodyPr wrap="square" lIns="0" tIns="0" rIns="0" bIns="0" rtlCol="0" anchor="t"/>
          <a:lstStyle/>
          <a:p>
            <a:pPr marL="0" indent="0">
              <a:lnSpc>
                <a:spcPts val="2400"/>
              </a:lnSpc>
              <a:buNone/>
            </a:pPr>
            <a:r>
              <a:rPr lang="en-US" sz="1500" b="1" dirty="0">
                <a:solidFill>
                  <a:srgbClr val="DAD8E9"/>
                </a:solidFill>
                <a:latin typeface="Mukta Light" pitchFamily="34" charset="0"/>
                <a:ea typeface="Mukta Light" pitchFamily="34" charset="-122"/>
                <a:cs typeface="Mukta Light" pitchFamily="34" charset="-120"/>
              </a:rPr>
              <a:t>○ Lựa chọn tốt nhất (Best Practices):</a:t>
            </a:r>
            <a:r>
              <a:rPr lang="en-US" sz="1500" dirty="0">
                <a:solidFill>
                  <a:srgbClr val="DAD8E9"/>
                </a:solidFill>
                <a:latin typeface="Mukta Light" pitchFamily="34" charset="0"/>
                <a:ea typeface="Mukta Light" pitchFamily="34" charset="-122"/>
                <a:cs typeface="Mukta Light" pitchFamily="34" charset="-120"/>
              </a:rPr>
              <a:t> Đề xuất cách xử lý khi số lượng giá trị phân loại lớn, chẳng hạn như nhóm các giá trị ít xuất hiện vào một nhóm "Khác". Đảm bảo pipeline xử lý được dữ liệu chưa gặp trong tập kiểm tra.</a:t>
            </a:r>
            <a:endParaRPr lang="en-US" sz="1500" dirty="0"/>
          </a:p>
        </p:txBody>
      </p:sp>
      <p:sp>
        <p:nvSpPr>
          <p:cNvPr id="10" name="Text 8"/>
          <p:cNvSpPr/>
          <p:nvPr/>
        </p:nvSpPr>
        <p:spPr>
          <a:xfrm>
            <a:off x="1321356" y="6127075"/>
            <a:ext cx="11987689" cy="619363"/>
          </a:xfrm>
          <a:prstGeom prst="rect">
            <a:avLst/>
          </a:prstGeom>
          <a:noFill/>
          <a:ln/>
        </p:spPr>
        <p:txBody>
          <a:bodyPr wrap="square" lIns="0" tIns="0" rIns="0" bIns="0" rtlCol="0" anchor="t"/>
          <a:lstStyle/>
          <a:p>
            <a:pPr marL="0" indent="0">
              <a:lnSpc>
                <a:spcPts val="2400"/>
              </a:lnSpc>
              <a:buNone/>
            </a:pPr>
            <a:r>
              <a:rPr lang="en-US" sz="1500" b="1" dirty="0">
                <a:solidFill>
                  <a:srgbClr val="DAD8E9"/>
                </a:solidFill>
                <a:latin typeface="Mukta Light" pitchFamily="34" charset="0"/>
                <a:ea typeface="Mukta Light" pitchFamily="34" charset="-122"/>
                <a:cs typeface="Mukta Light" pitchFamily="34" charset="-120"/>
              </a:rPr>
              <a:t>○ Ví dụ:</a:t>
            </a:r>
            <a:r>
              <a:rPr lang="en-US" sz="1500" dirty="0">
                <a:solidFill>
                  <a:srgbClr val="DAD8E9"/>
                </a:solidFill>
                <a:latin typeface="Mukta Light" pitchFamily="34" charset="0"/>
                <a:ea typeface="Mukta Light" pitchFamily="34" charset="-122"/>
                <a:cs typeface="Mukta Light" pitchFamily="34" charset="-120"/>
              </a:rPr>
              <a:t> Cung cấp ví dụ về cách thực hiện mã hóa one-hot trong Python, sử dụng pandas.get_dummies hoặc sklearn OneHotEncoder. Lưu ý sự khác biệt giữa hai thư viện và cách xử lý dữ liệu mới trong tập kiểm tra.</a:t>
            </a:r>
            <a:endParaRPr lang="en-US" sz="1500" dirty="0"/>
          </a:p>
        </p:txBody>
      </p:sp>
      <p:sp>
        <p:nvSpPr>
          <p:cNvPr id="11" name="Text 9"/>
          <p:cNvSpPr/>
          <p:nvPr/>
        </p:nvSpPr>
        <p:spPr>
          <a:xfrm>
            <a:off x="1321356" y="6964204"/>
            <a:ext cx="11987689" cy="309682"/>
          </a:xfrm>
          <a:prstGeom prst="rect">
            <a:avLst/>
          </a:prstGeom>
          <a:noFill/>
          <a:ln/>
        </p:spPr>
        <p:txBody>
          <a:bodyPr wrap="none" lIns="0" tIns="0" rIns="0" bIns="0" rtlCol="0" anchor="t"/>
          <a:lstStyle/>
          <a:p>
            <a:pPr marL="0" indent="0">
              <a:lnSpc>
                <a:spcPts val="2400"/>
              </a:lnSpc>
              <a:buNone/>
            </a:pPr>
            <a:r>
              <a:rPr lang="en-US" sz="1500" b="1" dirty="0">
                <a:solidFill>
                  <a:srgbClr val="DAD8E9"/>
                </a:solidFill>
                <a:latin typeface="Mukta Light" pitchFamily="34" charset="0"/>
                <a:ea typeface="Mukta Light" pitchFamily="34" charset="-122"/>
                <a:cs typeface="Mukta Light" pitchFamily="34" charset="-120"/>
              </a:rPr>
              <a:t>○ Ứng dụng thực tế: </a:t>
            </a:r>
            <a:r>
              <a:rPr lang="en-US" sz="1500" dirty="0">
                <a:solidFill>
                  <a:srgbClr val="DAD8E9"/>
                </a:solidFill>
                <a:latin typeface="Mukta Light" pitchFamily="34" charset="0"/>
                <a:ea typeface="Mukta Light" pitchFamily="34" charset="-122"/>
                <a:cs typeface="Mukta Light" pitchFamily="34" charset="-120"/>
              </a:rPr>
              <a:t>Nêu ví dụ về việc sử dụng mã hóa one-hot trong các công ty công nghệ, chẳng hạn như Uber.5</a:t>
            </a:r>
            <a:endParaRPr lang="en-US" sz="15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321356" y="633174"/>
            <a:ext cx="9879806" cy="639604"/>
          </a:xfrm>
          <a:prstGeom prst="rect">
            <a:avLst/>
          </a:prstGeom>
          <a:noFill/>
          <a:ln/>
        </p:spPr>
        <p:txBody>
          <a:bodyPr wrap="none" lIns="0" tIns="0" rIns="0" bIns="0" rtlCol="0" anchor="t"/>
          <a:lstStyle/>
          <a:p>
            <a:pPr marL="0" indent="0">
              <a:lnSpc>
                <a:spcPts val="5000"/>
              </a:lnSpc>
              <a:buNone/>
            </a:pPr>
            <a:r>
              <a:rPr lang="en-US" sz="4000" dirty="0">
                <a:solidFill>
                  <a:srgbClr val="C6BFEE"/>
                </a:solidFill>
                <a:latin typeface="Prompt Medium" pitchFamily="34" charset="0"/>
                <a:ea typeface="Prompt Medium" pitchFamily="34" charset="-122"/>
                <a:cs typeface="Prompt Medium" pitchFamily="34" charset="-120"/>
              </a:rPr>
              <a:t>●</a:t>
            </a:r>
            <a:r>
              <a:rPr lang="en-US" sz="4000" b="1" dirty="0">
                <a:solidFill>
                  <a:srgbClr val="C6BFEE"/>
                </a:solidFill>
                <a:latin typeface="Prompt Medium" pitchFamily="34" charset="0"/>
                <a:ea typeface="Prompt Medium" pitchFamily="34" charset="-122"/>
                <a:cs typeface="Prompt Medium" pitchFamily="34" charset="-120"/>
              </a:rPr>
              <a:t> Mã hóa trung bình (Mean Encoding):</a:t>
            </a:r>
            <a:endParaRPr lang="en-US" sz="4000" dirty="0"/>
          </a:p>
        </p:txBody>
      </p:sp>
      <p:sp>
        <p:nvSpPr>
          <p:cNvPr id="3" name="Text 1"/>
          <p:cNvSpPr/>
          <p:nvPr/>
        </p:nvSpPr>
        <p:spPr>
          <a:xfrm>
            <a:off x="1321356" y="1733193"/>
            <a:ext cx="11987689" cy="368379"/>
          </a:xfrm>
          <a:prstGeom prst="rect">
            <a:avLst/>
          </a:prstGeom>
          <a:noFill/>
          <a:ln/>
        </p:spPr>
        <p:txBody>
          <a:bodyPr wrap="none" lIns="0" tIns="0" rIns="0" bIns="0" rtlCol="0" anchor="t"/>
          <a:lstStyle/>
          <a:p>
            <a:pPr marL="0" indent="0">
              <a:lnSpc>
                <a:spcPts val="2900"/>
              </a:lnSpc>
              <a:buNone/>
            </a:pPr>
            <a:r>
              <a:rPr lang="en-US" sz="1800" dirty="0">
                <a:solidFill>
                  <a:srgbClr val="DAD8E9"/>
                </a:solidFill>
                <a:latin typeface="Mukta Light" pitchFamily="34" charset="0"/>
                <a:ea typeface="Mukta Light" pitchFamily="34" charset="-122"/>
                <a:cs typeface="Mukta Light" pitchFamily="34" charset="-120"/>
              </a:rPr>
              <a:t>○ </a:t>
            </a:r>
            <a:r>
              <a:rPr lang="en-US" sz="1800" b="1" dirty="0">
                <a:solidFill>
                  <a:srgbClr val="DAD8E9"/>
                </a:solidFill>
                <a:latin typeface="Mukta Light" pitchFamily="34" charset="0"/>
                <a:ea typeface="Mukta Light" pitchFamily="34" charset="-122"/>
                <a:cs typeface="Mukta Light" pitchFamily="34" charset="-120"/>
              </a:rPr>
              <a:t>Định nghĩa:</a:t>
            </a:r>
            <a:r>
              <a:rPr lang="en-US" sz="1800" dirty="0">
                <a:solidFill>
                  <a:srgbClr val="DAD8E9"/>
                </a:solidFill>
                <a:latin typeface="Mukta Light" pitchFamily="34" charset="0"/>
                <a:ea typeface="Mukta Light" pitchFamily="34" charset="-122"/>
                <a:cs typeface="Mukta Light" pitchFamily="34" charset="-120"/>
              </a:rPr>
              <a:t> Giải thích kỹ thuật mã hóa trung bình và cách thức hoạt động.</a:t>
            </a:r>
            <a:endParaRPr lang="en-US" sz="1800" dirty="0"/>
          </a:p>
        </p:txBody>
      </p:sp>
      <p:sp>
        <p:nvSpPr>
          <p:cNvPr id="4" name="Text 2"/>
          <p:cNvSpPr/>
          <p:nvPr/>
        </p:nvSpPr>
        <p:spPr>
          <a:xfrm>
            <a:off x="1321356" y="2360533"/>
            <a:ext cx="11987689" cy="368379"/>
          </a:xfrm>
          <a:prstGeom prst="rect">
            <a:avLst/>
          </a:prstGeom>
          <a:noFill/>
          <a:ln/>
        </p:spPr>
        <p:txBody>
          <a:bodyPr wrap="none" lIns="0" tIns="0" rIns="0" bIns="0" rtlCol="0" anchor="t"/>
          <a:lstStyle/>
          <a:p>
            <a:pPr marL="0" indent="0">
              <a:lnSpc>
                <a:spcPts val="2900"/>
              </a:lnSpc>
              <a:buNone/>
            </a:pPr>
            <a:r>
              <a:rPr lang="en-US" sz="1800" b="1" dirty="0">
                <a:solidFill>
                  <a:srgbClr val="DAD8E9"/>
                </a:solidFill>
                <a:latin typeface="Mukta Light" pitchFamily="34" charset="0"/>
                <a:ea typeface="Mukta Light" pitchFamily="34" charset="-122"/>
                <a:cs typeface="Mukta Light" pitchFamily="34" charset="-120"/>
              </a:rPr>
              <a:t>○ Ưu điểm:</a:t>
            </a:r>
            <a:endParaRPr lang="en-US" sz="1800" dirty="0"/>
          </a:p>
        </p:txBody>
      </p:sp>
      <p:sp>
        <p:nvSpPr>
          <p:cNvPr id="5" name="Text 3"/>
          <p:cNvSpPr/>
          <p:nvPr/>
        </p:nvSpPr>
        <p:spPr>
          <a:xfrm>
            <a:off x="1321356" y="2987873"/>
            <a:ext cx="11987689" cy="368379"/>
          </a:xfrm>
          <a:prstGeom prst="rect">
            <a:avLst/>
          </a:prstGeom>
          <a:noFill/>
          <a:ln/>
        </p:spPr>
        <p:txBody>
          <a:bodyPr wrap="none" lIns="0" tIns="0" rIns="0" bIns="0" rtlCol="0" anchor="t"/>
          <a:lstStyle/>
          <a:p>
            <a:pPr marL="0" indent="0">
              <a:lnSpc>
                <a:spcPts val="2900"/>
              </a:lnSpc>
              <a:buNone/>
            </a:pPr>
            <a:r>
              <a:rPr lang="en-US" sz="1800" dirty="0">
                <a:solidFill>
                  <a:srgbClr val="DAD8E9"/>
                </a:solidFill>
                <a:latin typeface="Mukta Light" pitchFamily="34" charset="0"/>
                <a:ea typeface="Mukta Light" pitchFamily="34" charset="-122"/>
                <a:cs typeface="Mukta Light" pitchFamily="34" charset="-120"/>
              </a:rPr>
              <a:t>■ </a:t>
            </a:r>
            <a:r>
              <a:rPr lang="en-US" sz="1800" b="1" dirty="0">
                <a:solidFill>
                  <a:srgbClr val="DAD8E9"/>
                </a:solidFill>
                <a:latin typeface="Mukta Light" pitchFamily="34" charset="0"/>
                <a:ea typeface="Mukta Light" pitchFamily="34" charset="-122"/>
                <a:cs typeface="Mukta Light" pitchFamily="34" charset="-120"/>
              </a:rPr>
              <a:t>Giảm chiều:</a:t>
            </a:r>
            <a:r>
              <a:rPr lang="en-US" sz="1800" dirty="0">
                <a:solidFill>
                  <a:srgbClr val="DAD8E9"/>
                </a:solidFill>
                <a:latin typeface="Mukta Light" pitchFamily="34" charset="0"/>
                <a:ea typeface="Mukta Light" pitchFamily="34" charset="-122"/>
                <a:cs typeface="Mukta Light" pitchFamily="34" charset="-120"/>
              </a:rPr>
              <a:t> Mô tả cách mã hóa trung bình giúp giảm số lượng đặc trưng so với mã hóa one-hot.</a:t>
            </a:r>
            <a:endParaRPr lang="en-US" sz="1800" dirty="0"/>
          </a:p>
        </p:txBody>
      </p:sp>
      <p:sp>
        <p:nvSpPr>
          <p:cNvPr id="6" name="Text 4"/>
          <p:cNvSpPr/>
          <p:nvPr/>
        </p:nvSpPr>
        <p:spPr>
          <a:xfrm>
            <a:off x="1321356" y="3615214"/>
            <a:ext cx="11987689" cy="368379"/>
          </a:xfrm>
          <a:prstGeom prst="rect">
            <a:avLst/>
          </a:prstGeom>
          <a:noFill/>
          <a:ln/>
        </p:spPr>
        <p:txBody>
          <a:bodyPr wrap="none" lIns="0" tIns="0" rIns="0" bIns="0" rtlCol="0" anchor="t"/>
          <a:lstStyle/>
          <a:p>
            <a:pPr marL="0" indent="0">
              <a:lnSpc>
                <a:spcPts val="2900"/>
              </a:lnSpc>
              <a:buNone/>
            </a:pPr>
            <a:r>
              <a:rPr lang="en-US" sz="1800" dirty="0">
                <a:solidFill>
                  <a:srgbClr val="DAD8E9"/>
                </a:solidFill>
                <a:latin typeface="Mukta Light" pitchFamily="34" charset="0"/>
                <a:ea typeface="Mukta Light" pitchFamily="34" charset="-122"/>
                <a:cs typeface="Mukta Light" pitchFamily="34" charset="-120"/>
              </a:rPr>
              <a:t>■ </a:t>
            </a:r>
            <a:r>
              <a:rPr lang="en-US" sz="1800" b="1" dirty="0">
                <a:solidFill>
                  <a:srgbClr val="DAD8E9"/>
                </a:solidFill>
                <a:latin typeface="Mukta Light" pitchFamily="34" charset="0"/>
                <a:ea typeface="Mukta Light" pitchFamily="34" charset="-122"/>
                <a:cs typeface="Mukta Light" pitchFamily="34" charset="-120"/>
              </a:rPr>
              <a:t>Hiệu suất:</a:t>
            </a:r>
            <a:r>
              <a:rPr lang="en-US" sz="1800" dirty="0">
                <a:solidFill>
                  <a:srgbClr val="DAD8E9"/>
                </a:solidFill>
                <a:latin typeface="Mukta Light" pitchFamily="34" charset="0"/>
                <a:ea typeface="Mukta Light" pitchFamily="34" charset="-122"/>
                <a:cs typeface="Mukta Light" pitchFamily="34" charset="-120"/>
              </a:rPr>
              <a:t> Nêu rõ những trường hợp mã hóa trung bình có thể hoạt động tốt hơn mã hóa one-hot.</a:t>
            </a:r>
            <a:endParaRPr lang="en-US" sz="1800" dirty="0"/>
          </a:p>
        </p:txBody>
      </p:sp>
      <p:sp>
        <p:nvSpPr>
          <p:cNvPr id="7" name="Text 5"/>
          <p:cNvSpPr/>
          <p:nvPr/>
        </p:nvSpPr>
        <p:spPr>
          <a:xfrm>
            <a:off x="1321356" y="4242554"/>
            <a:ext cx="11987689" cy="368379"/>
          </a:xfrm>
          <a:prstGeom prst="rect">
            <a:avLst/>
          </a:prstGeom>
          <a:noFill/>
          <a:ln/>
        </p:spPr>
        <p:txBody>
          <a:bodyPr wrap="none" lIns="0" tIns="0" rIns="0" bIns="0" rtlCol="0" anchor="t"/>
          <a:lstStyle/>
          <a:p>
            <a:pPr marL="0" indent="0">
              <a:lnSpc>
                <a:spcPts val="2900"/>
              </a:lnSpc>
              <a:buNone/>
            </a:pPr>
            <a:r>
              <a:rPr lang="en-US" sz="1800" b="1" dirty="0">
                <a:solidFill>
                  <a:srgbClr val="DAD8E9"/>
                </a:solidFill>
                <a:latin typeface="Mukta Light" pitchFamily="34" charset="0"/>
                <a:ea typeface="Mukta Light" pitchFamily="34" charset="-122"/>
                <a:cs typeface="Mukta Light" pitchFamily="34" charset="-120"/>
              </a:rPr>
              <a:t>○ Nhược điểm:</a:t>
            </a:r>
            <a:endParaRPr lang="en-US" sz="1800" dirty="0"/>
          </a:p>
        </p:txBody>
      </p:sp>
      <p:sp>
        <p:nvSpPr>
          <p:cNvPr id="8" name="Text 6"/>
          <p:cNvSpPr/>
          <p:nvPr/>
        </p:nvSpPr>
        <p:spPr>
          <a:xfrm>
            <a:off x="1321356" y="4869894"/>
            <a:ext cx="11987689" cy="736759"/>
          </a:xfrm>
          <a:prstGeom prst="rect">
            <a:avLst/>
          </a:prstGeom>
          <a:noFill/>
          <a:ln/>
        </p:spPr>
        <p:txBody>
          <a:bodyPr wrap="square" lIns="0" tIns="0" rIns="0" bIns="0" rtlCol="0" anchor="t"/>
          <a:lstStyle/>
          <a:p>
            <a:pPr marL="0" indent="0">
              <a:lnSpc>
                <a:spcPts val="2900"/>
              </a:lnSpc>
              <a:buNone/>
            </a:pPr>
            <a:r>
              <a:rPr lang="en-US" sz="1800" dirty="0">
                <a:solidFill>
                  <a:srgbClr val="DAD8E9"/>
                </a:solidFill>
                <a:latin typeface="Mukta Light" pitchFamily="34" charset="0"/>
                <a:ea typeface="Mukta Light" pitchFamily="34" charset="-122"/>
                <a:cs typeface="Mukta Light" pitchFamily="34" charset="-120"/>
              </a:rPr>
              <a:t>■ </a:t>
            </a:r>
            <a:r>
              <a:rPr lang="en-US" sz="1800" b="1" dirty="0">
                <a:solidFill>
                  <a:srgbClr val="DAD8E9"/>
                </a:solidFill>
                <a:latin typeface="Mukta Light" pitchFamily="34" charset="0"/>
                <a:ea typeface="Mukta Light" pitchFamily="34" charset="-122"/>
                <a:cs typeface="Mukta Light" pitchFamily="34" charset="-120"/>
              </a:rPr>
              <a:t>Rò rỉ nhãn (Label Leakage):</a:t>
            </a:r>
            <a:r>
              <a:rPr lang="en-US" sz="1800" dirty="0">
                <a:solidFill>
                  <a:srgbClr val="DAD8E9"/>
                </a:solidFill>
                <a:latin typeface="Mukta Light" pitchFamily="34" charset="0"/>
                <a:ea typeface="Mukta Light" pitchFamily="34" charset="-122"/>
                <a:cs typeface="Mukta Light" pitchFamily="34" charset="-120"/>
              </a:rPr>
              <a:t> Giải thích vấn đề rò rỉ nhãn và cách xử lý bằng cách sử dụng dữ liệu riêng biệt để tính toán mã hóa trung bình.</a:t>
            </a:r>
            <a:endParaRPr lang="en-US" sz="1800" dirty="0"/>
          </a:p>
        </p:txBody>
      </p:sp>
      <p:sp>
        <p:nvSpPr>
          <p:cNvPr id="9" name="Text 7"/>
          <p:cNvSpPr/>
          <p:nvPr/>
        </p:nvSpPr>
        <p:spPr>
          <a:xfrm>
            <a:off x="1321356" y="5865614"/>
            <a:ext cx="11987689" cy="736759"/>
          </a:xfrm>
          <a:prstGeom prst="rect">
            <a:avLst/>
          </a:prstGeom>
          <a:noFill/>
          <a:ln/>
        </p:spPr>
        <p:txBody>
          <a:bodyPr wrap="square" lIns="0" tIns="0" rIns="0" bIns="0" rtlCol="0" anchor="t"/>
          <a:lstStyle/>
          <a:p>
            <a:pPr marL="0" indent="0">
              <a:lnSpc>
                <a:spcPts val="2900"/>
              </a:lnSpc>
              <a:buNone/>
            </a:pPr>
            <a:r>
              <a:rPr lang="en-US" sz="1800" dirty="0">
                <a:solidFill>
                  <a:srgbClr val="DAD8E9"/>
                </a:solidFill>
                <a:latin typeface="Mukta Light" pitchFamily="34" charset="0"/>
                <a:ea typeface="Mukta Light" pitchFamily="34" charset="-122"/>
                <a:cs typeface="Mukta Light" pitchFamily="34" charset="-120"/>
              </a:rPr>
              <a:t>■ </a:t>
            </a:r>
            <a:r>
              <a:rPr lang="en-US" sz="1800" b="1" dirty="0">
                <a:solidFill>
                  <a:srgbClr val="DAD8E9"/>
                </a:solidFill>
                <a:latin typeface="Mukta Light" pitchFamily="34" charset="0"/>
                <a:ea typeface="Mukta Light" pitchFamily="34" charset="-122"/>
                <a:cs typeface="Mukta Light" pitchFamily="34" charset="-120"/>
              </a:rPr>
              <a:t>Tăng cường tính mạnh mẽ:</a:t>
            </a:r>
            <a:r>
              <a:rPr lang="en-US" sz="1800" dirty="0">
                <a:solidFill>
                  <a:srgbClr val="DAD8E9"/>
                </a:solidFill>
                <a:latin typeface="Mukta Light" pitchFamily="34" charset="0"/>
                <a:ea typeface="Mukta Light" pitchFamily="34" charset="-122"/>
                <a:cs typeface="Mukta Light" pitchFamily="34" charset="-120"/>
              </a:rPr>
              <a:t> Mô tả cách áp dụng làm mịn cộng hoặc phương pháp kiểm tra chéo để tăng cường tính mạnh mẽ cho mã hóa trung bình.</a:t>
            </a:r>
            <a:endParaRPr lang="en-US" sz="1800" dirty="0"/>
          </a:p>
        </p:txBody>
      </p:sp>
      <p:sp>
        <p:nvSpPr>
          <p:cNvPr id="10" name="Text 8"/>
          <p:cNvSpPr/>
          <p:nvPr/>
        </p:nvSpPr>
        <p:spPr>
          <a:xfrm>
            <a:off x="1321356" y="6861334"/>
            <a:ext cx="11987689" cy="736759"/>
          </a:xfrm>
          <a:prstGeom prst="rect">
            <a:avLst/>
          </a:prstGeom>
          <a:noFill/>
          <a:ln/>
        </p:spPr>
        <p:txBody>
          <a:bodyPr wrap="square" lIns="0" tIns="0" rIns="0" bIns="0" rtlCol="0" anchor="t"/>
          <a:lstStyle/>
          <a:p>
            <a:pPr marL="0" indent="0">
              <a:lnSpc>
                <a:spcPts val="2900"/>
              </a:lnSpc>
              <a:buNone/>
            </a:pPr>
            <a:r>
              <a:rPr lang="en-US" sz="1800" dirty="0">
                <a:solidFill>
                  <a:srgbClr val="DAD8E9"/>
                </a:solidFill>
                <a:latin typeface="Mukta Light" pitchFamily="34" charset="0"/>
                <a:ea typeface="Mukta Light" pitchFamily="34" charset="-122"/>
                <a:cs typeface="Mukta Light" pitchFamily="34" charset="-120"/>
              </a:rPr>
              <a:t>○ </a:t>
            </a:r>
            <a:r>
              <a:rPr lang="en-US" sz="1800" b="1" dirty="0">
                <a:solidFill>
                  <a:srgbClr val="DAD8E9"/>
                </a:solidFill>
                <a:latin typeface="Mukta Light" pitchFamily="34" charset="0"/>
                <a:ea typeface="Mukta Light" pitchFamily="34" charset="-122"/>
                <a:cs typeface="Mukta Light" pitchFamily="34" charset="-120"/>
              </a:rPr>
              <a:t>Ví dụ:</a:t>
            </a:r>
            <a:r>
              <a:rPr lang="en-US" sz="1800" dirty="0">
                <a:solidFill>
                  <a:srgbClr val="DAD8E9"/>
                </a:solidFill>
                <a:latin typeface="Mukta Light" pitchFamily="34" charset="0"/>
                <a:ea typeface="Mukta Light" pitchFamily="34" charset="-122"/>
                <a:cs typeface="Mukta Light" pitchFamily="34" charset="-120"/>
              </a:rPr>
              <a:t> Cung cấp ví dụ cụ thể về cách thực hiện mã hóa trung bình, chẳng hạn như sử dụng tập dữ liệu thu nhập người trưởng thành.</a:t>
            </a:r>
            <a:endParaRPr lang="en-US" sz="18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321356" y="572214"/>
            <a:ext cx="8353663" cy="577096"/>
          </a:xfrm>
          <a:prstGeom prst="rect">
            <a:avLst/>
          </a:prstGeom>
          <a:noFill/>
          <a:ln/>
        </p:spPr>
        <p:txBody>
          <a:bodyPr wrap="none" lIns="0" tIns="0" rIns="0" bIns="0" rtlCol="0" anchor="t"/>
          <a:lstStyle/>
          <a:p>
            <a:pPr marL="0" indent="0">
              <a:lnSpc>
                <a:spcPts val="4500"/>
              </a:lnSpc>
              <a:buNone/>
            </a:pPr>
            <a:r>
              <a:rPr lang="en-US" sz="3600" b="1" dirty="0">
                <a:solidFill>
                  <a:srgbClr val="C6BFEE"/>
                </a:solidFill>
                <a:latin typeface="Prompt Medium" pitchFamily="34" charset="0"/>
                <a:ea typeface="Prompt Medium" pitchFamily="34" charset="-122"/>
                <a:cs typeface="Prompt Medium" pitchFamily="34" charset="-120"/>
              </a:rPr>
              <a:t>● Băm đặc trưng (Feature Hashing):</a:t>
            </a:r>
            <a:endParaRPr lang="en-US" sz="3600" dirty="0"/>
          </a:p>
        </p:txBody>
      </p:sp>
      <p:sp>
        <p:nvSpPr>
          <p:cNvPr id="3" name="Text 1"/>
          <p:cNvSpPr/>
          <p:nvPr/>
        </p:nvSpPr>
        <p:spPr>
          <a:xfrm>
            <a:off x="1321356" y="1564719"/>
            <a:ext cx="11987689" cy="332423"/>
          </a:xfrm>
          <a:prstGeom prst="rect">
            <a:avLst/>
          </a:prstGeom>
          <a:noFill/>
          <a:ln/>
        </p:spPr>
        <p:txBody>
          <a:bodyPr wrap="none" lIns="0" tIns="0" rIns="0" bIns="0" rtlCol="0" anchor="t"/>
          <a:lstStyle/>
          <a:p>
            <a:pPr marL="0" indent="0">
              <a:lnSpc>
                <a:spcPts val="2600"/>
              </a:lnSpc>
              <a:buNone/>
            </a:pPr>
            <a:r>
              <a:rPr lang="en-US" sz="1600" dirty="0">
                <a:solidFill>
                  <a:srgbClr val="DAD8E9"/>
                </a:solidFill>
                <a:latin typeface="Mukta Light" pitchFamily="34" charset="0"/>
                <a:ea typeface="Mukta Light" pitchFamily="34" charset="-122"/>
                <a:cs typeface="Mukta Light" pitchFamily="34" charset="-120"/>
              </a:rPr>
              <a:t>○ </a:t>
            </a:r>
            <a:r>
              <a:rPr lang="en-US" sz="1600" b="1" dirty="0">
                <a:solidFill>
                  <a:srgbClr val="DAD8E9"/>
                </a:solidFill>
                <a:latin typeface="Mukta Light" pitchFamily="34" charset="0"/>
                <a:ea typeface="Mukta Light" pitchFamily="34" charset="-122"/>
                <a:cs typeface="Mukta Light" pitchFamily="34" charset="-120"/>
              </a:rPr>
              <a:t>Định nghĩa:</a:t>
            </a:r>
            <a:r>
              <a:rPr lang="en-US" sz="1600" dirty="0">
                <a:solidFill>
                  <a:srgbClr val="DAD8E9"/>
                </a:solidFill>
                <a:latin typeface="Mukta Light" pitchFamily="34" charset="0"/>
                <a:ea typeface="Mukta Light" pitchFamily="34" charset="-122"/>
                <a:cs typeface="Mukta Light" pitchFamily="34" charset="-120"/>
              </a:rPr>
              <a:t> Giải thích kỹ thuật băm đặc trưng và cách thức hoạt động.</a:t>
            </a:r>
            <a:endParaRPr lang="en-US" sz="1600" dirty="0"/>
          </a:p>
        </p:txBody>
      </p:sp>
      <p:sp>
        <p:nvSpPr>
          <p:cNvPr id="4" name="Text 2"/>
          <p:cNvSpPr/>
          <p:nvPr/>
        </p:nvSpPr>
        <p:spPr>
          <a:xfrm>
            <a:off x="1321356" y="2130862"/>
            <a:ext cx="11987689" cy="332423"/>
          </a:xfrm>
          <a:prstGeom prst="rect">
            <a:avLst/>
          </a:prstGeom>
          <a:noFill/>
          <a:ln/>
        </p:spPr>
        <p:txBody>
          <a:bodyPr wrap="none" lIns="0" tIns="0" rIns="0" bIns="0" rtlCol="0" anchor="t"/>
          <a:lstStyle/>
          <a:p>
            <a:pPr marL="0" indent="0">
              <a:lnSpc>
                <a:spcPts val="2600"/>
              </a:lnSpc>
              <a:buNone/>
            </a:pPr>
            <a:r>
              <a:rPr lang="en-US" sz="1600" b="1" dirty="0">
                <a:solidFill>
                  <a:srgbClr val="DAD8E9"/>
                </a:solidFill>
                <a:latin typeface="Mukta Light" pitchFamily="34" charset="0"/>
                <a:ea typeface="Mukta Light" pitchFamily="34" charset="-122"/>
                <a:cs typeface="Mukta Light" pitchFamily="34" charset="-120"/>
              </a:rPr>
              <a:t>○ Ưu điểm:</a:t>
            </a:r>
            <a:endParaRPr lang="en-US" sz="1600" dirty="0"/>
          </a:p>
        </p:txBody>
      </p:sp>
      <p:sp>
        <p:nvSpPr>
          <p:cNvPr id="5" name="Text 3"/>
          <p:cNvSpPr/>
          <p:nvPr/>
        </p:nvSpPr>
        <p:spPr>
          <a:xfrm>
            <a:off x="1321356" y="2697004"/>
            <a:ext cx="11987689" cy="332423"/>
          </a:xfrm>
          <a:prstGeom prst="rect">
            <a:avLst/>
          </a:prstGeom>
          <a:noFill/>
          <a:ln/>
        </p:spPr>
        <p:txBody>
          <a:bodyPr wrap="none" lIns="0" tIns="0" rIns="0" bIns="0" rtlCol="0" anchor="t"/>
          <a:lstStyle/>
          <a:p>
            <a:pPr marL="0" indent="0">
              <a:lnSpc>
                <a:spcPts val="2600"/>
              </a:lnSpc>
              <a:buNone/>
            </a:pPr>
            <a:r>
              <a:rPr lang="en-US" sz="1600" dirty="0">
                <a:solidFill>
                  <a:srgbClr val="DAD8E9"/>
                </a:solidFill>
                <a:latin typeface="Mukta Light" pitchFamily="34" charset="0"/>
                <a:ea typeface="Mukta Light" pitchFamily="34" charset="-122"/>
                <a:cs typeface="Mukta Light" pitchFamily="34" charset="-120"/>
              </a:rPr>
              <a:t>■ </a:t>
            </a:r>
            <a:r>
              <a:rPr lang="en-US" sz="1600" b="1" dirty="0">
                <a:solidFill>
                  <a:srgbClr val="DAD8E9"/>
                </a:solidFill>
                <a:latin typeface="Mukta Light" pitchFamily="34" charset="0"/>
                <a:ea typeface="Mukta Light" pitchFamily="34" charset="-122"/>
                <a:cs typeface="Mukta Light" pitchFamily="34" charset="-120"/>
              </a:rPr>
              <a:t>Giảm chiều:</a:t>
            </a:r>
            <a:r>
              <a:rPr lang="en-US" sz="1600" dirty="0">
                <a:solidFill>
                  <a:srgbClr val="DAD8E9"/>
                </a:solidFill>
                <a:latin typeface="Mukta Light" pitchFamily="34" charset="0"/>
                <a:ea typeface="Mukta Light" pitchFamily="34" charset="-122"/>
                <a:cs typeface="Mukta Light" pitchFamily="34" charset="-120"/>
              </a:rPr>
              <a:t> Nêu rõ cách băm đặc trưng giúp giảm số lượng đặc trưng, đặc biệt là với các đặc trưng có số lượng giá trị rất lớn.</a:t>
            </a:r>
            <a:endParaRPr lang="en-US" sz="1600" dirty="0"/>
          </a:p>
        </p:txBody>
      </p:sp>
      <p:sp>
        <p:nvSpPr>
          <p:cNvPr id="6" name="Text 4"/>
          <p:cNvSpPr/>
          <p:nvPr/>
        </p:nvSpPr>
        <p:spPr>
          <a:xfrm>
            <a:off x="1321356" y="3263146"/>
            <a:ext cx="11987689" cy="332423"/>
          </a:xfrm>
          <a:prstGeom prst="rect">
            <a:avLst/>
          </a:prstGeom>
          <a:noFill/>
          <a:ln/>
        </p:spPr>
        <p:txBody>
          <a:bodyPr wrap="none" lIns="0" tIns="0" rIns="0" bIns="0" rtlCol="0" anchor="t"/>
          <a:lstStyle/>
          <a:p>
            <a:pPr marL="0" indent="0">
              <a:lnSpc>
                <a:spcPts val="2600"/>
              </a:lnSpc>
              <a:buNone/>
            </a:pPr>
            <a:r>
              <a:rPr lang="en-US" sz="1600" dirty="0">
                <a:solidFill>
                  <a:srgbClr val="DAD8E9"/>
                </a:solidFill>
                <a:latin typeface="Mukta Light" pitchFamily="34" charset="0"/>
                <a:ea typeface="Mukta Light" pitchFamily="34" charset="-122"/>
                <a:cs typeface="Mukta Light" pitchFamily="34" charset="-120"/>
              </a:rPr>
              <a:t>■ </a:t>
            </a:r>
            <a:r>
              <a:rPr lang="en-US" sz="1600" b="1" dirty="0">
                <a:solidFill>
                  <a:srgbClr val="DAD8E9"/>
                </a:solidFill>
                <a:latin typeface="Mukta Light" pitchFamily="34" charset="0"/>
                <a:ea typeface="Mukta Light" pitchFamily="34" charset="-122"/>
                <a:cs typeface="Mukta Light" pitchFamily="34" charset="-120"/>
              </a:rPr>
              <a:t>Tiết kiệm bộ nhớ:</a:t>
            </a:r>
            <a:r>
              <a:rPr lang="en-US" sz="1600" dirty="0">
                <a:solidFill>
                  <a:srgbClr val="DAD8E9"/>
                </a:solidFill>
                <a:latin typeface="Mukta Light" pitchFamily="34" charset="0"/>
                <a:ea typeface="Mukta Light" pitchFamily="34" charset="-122"/>
                <a:cs typeface="Mukta Light" pitchFamily="34" charset="-120"/>
              </a:rPr>
              <a:t> Mô tả lợi ích về bộ nhớ của băm đặc trưng.</a:t>
            </a:r>
            <a:endParaRPr lang="en-US" sz="1600" dirty="0"/>
          </a:p>
        </p:txBody>
      </p:sp>
      <p:sp>
        <p:nvSpPr>
          <p:cNvPr id="7" name="Text 5"/>
          <p:cNvSpPr/>
          <p:nvPr/>
        </p:nvSpPr>
        <p:spPr>
          <a:xfrm>
            <a:off x="1321356" y="3829288"/>
            <a:ext cx="11987689" cy="332423"/>
          </a:xfrm>
          <a:prstGeom prst="rect">
            <a:avLst/>
          </a:prstGeom>
          <a:noFill/>
          <a:ln/>
        </p:spPr>
        <p:txBody>
          <a:bodyPr wrap="none" lIns="0" tIns="0" rIns="0" bIns="0" rtlCol="0" anchor="t"/>
          <a:lstStyle/>
          <a:p>
            <a:pPr marL="0" indent="0">
              <a:lnSpc>
                <a:spcPts val="2600"/>
              </a:lnSpc>
              <a:buNone/>
            </a:pPr>
            <a:r>
              <a:rPr lang="en-US" sz="1600" b="1" dirty="0">
                <a:solidFill>
                  <a:srgbClr val="DAD8E9"/>
                </a:solidFill>
                <a:latin typeface="Mukta Light" pitchFamily="34" charset="0"/>
                <a:ea typeface="Mukta Light" pitchFamily="34" charset="-122"/>
                <a:cs typeface="Mukta Light" pitchFamily="34" charset="-120"/>
              </a:rPr>
              <a:t>○ Nhược điểm:</a:t>
            </a:r>
            <a:endParaRPr lang="en-US" sz="1600" dirty="0"/>
          </a:p>
        </p:txBody>
      </p:sp>
      <p:sp>
        <p:nvSpPr>
          <p:cNvPr id="8" name="Text 6"/>
          <p:cNvSpPr/>
          <p:nvPr/>
        </p:nvSpPr>
        <p:spPr>
          <a:xfrm>
            <a:off x="1321356" y="4395430"/>
            <a:ext cx="11987689" cy="332423"/>
          </a:xfrm>
          <a:prstGeom prst="rect">
            <a:avLst/>
          </a:prstGeom>
          <a:noFill/>
          <a:ln/>
        </p:spPr>
        <p:txBody>
          <a:bodyPr wrap="none" lIns="0" tIns="0" rIns="0" bIns="0" rtlCol="0" anchor="t"/>
          <a:lstStyle/>
          <a:p>
            <a:pPr marL="0" indent="0">
              <a:lnSpc>
                <a:spcPts val="2600"/>
              </a:lnSpc>
              <a:buNone/>
            </a:pPr>
            <a:r>
              <a:rPr lang="en-US" sz="1600" dirty="0">
                <a:solidFill>
                  <a:srgbClr val="DAD8E9"/>
                </a:solidFill>
                <a:latin typeface="Mukta Light" pitchFamily="34" charset="0"/>
                <a:ea typeface="Mukta Light" pitchFamily="34" charset="-122"/>
                <a:cs typeface="Mukta Light" pitchFamily="34" charset="-120"/>
              </a:rPr>
              <a:t>■ </a:t>
            </a:r>
            <a:r>
              <a:rPr lang="en-US" sz="1600" b="1" dirty="0">
                <a:solidFill>
                  <a:srgbClr val="DAD8E9"/>
                </a:solidFill>
                <a:latin typeface="Mukta Light" pitchFamily="34" charset="0"/>
                <a:ea typeface="Mukta Light" pitchFamily="34" charset="-122"/>
                <a:cs typeface="Mukta Light" pitchFamily="34" charset="-120"/>
              </a:rPr>
              <a:t>Va chạm (Collision):</a:t>
            </a:r>
            <a:r>
              <a:rPr lang="en-US" sz="1600" dirty="0">
                <a:solidFill>
                  <a:srgbClr val="DAD8E9"/>
                </a:solidFill>
                <a:latin typeface="Mukta Light" pitchFamily="34" charset="0"/>
                <a:ea typeface="Mukta Light" pitchFamily="34" charset="-122"/>
                <a:cs typeface="Mukta Light" pitchFamily="34" charset="-120"/>
              </a:rPr>
              <a:t> Giải thích vấn đề va chạm trong băm đặc trưng và ảnh hưởng của nó đến hiệu suất mô hình.</a:t>
            </a:r>
            <a:endParaRPr lang="en-US" sz="1600" dirty="0"/>
          </a:p>
        </p:txBody>
      </p:sp>
      <p:sp>
        <p:nvSpPr>
          <p:cNvPr id="9" name="Text 7"/>
          <p:cNvSpPr/>
          <p:nvPr/>
        </p:nvSpPr>
        <p:spPr>
          <a:xfrm>
            <a:off x="1321356" y="4961573"/>
            <a:ext cx="11987689" cy="332423"/>
          </a:xfrm>
          <a:prstGeom prst="rect">
            <a:avLst/>
          </a:prstGeom>
          <a:noFill/>
          <a:ln/>
        </p:spPr>
        <p:txBody>
          <a:bodyPr wrap="none" lIns="0" tIns="0" rIns="0" bIns="0" rtlCol="0" anchor="t"/>
          <a:lstStyle/>
          <a:p>
            <a:pPr marL="0" indent="0">
              <a:lnSpc>
                <a:spcPts val="2600"/>
              </a:lnSpc>
              <a:buNone/>
            </a:pPr>
            <a:r>
              <a:rPr lang="en-US" sz="1600" dirty="0">
                <a:solidFill>
                  <a:srgbClr val="DAD8E9"/>
                </a:solidFill>
                <a:latin typeface="Mukta Light" pitchFamily="34" charset="0"/>
                <a:ea typeface="Mukta Light" pitchFamily="34" charset="-122"/>
                <a:cs typeface="Mukta Light" pitchFamily="34" charset="-120"/>
              </a:rPr>
              <a:t>■ </a:t>
            </a:r>
            <a:r>
              <a:rPr lang="en-US" sz="1600" b="1" dirty="0">
                <a:solidFill>
                  <a:srgbClr val="DAD8E9"/>
                </a:solidFill>
                <a:latin typeface="Mukta Light" pitchFamily="34" charset="0"/>
                <a:ea typeface="Mukta Light" pitchFamily="34" charset="-122"/>
                <a:cs typeface="Mukta Light" pitchFamily="34" charset="-120"/>
              </a:rPr>
              <a:t>Khó giải thích:</a:t>
            </a:r>
            <a:r>
              <a:rPr lang="en-US" sz="1600" dirty="0">
                <a:solidFill>
                  <a:srgbClr val="DAD8E9"/>
                </a:solidFill>
                <a:latin typeface="Mukta Light" pitchFamily="34" charset="0"/>
                <a:ea typeface="Mukta Light" pitchFamily="34" charset="-122"/>
                <a:cs typeface="Mukta Light" pitchFamily="34" charset="-120"/>
              </a:rPr>
              <a:t> Nêu rõ nhược điểm về khả năng giải thích của băm đặc trưng.</a:t>
            </a:r>
            <a:endParaRPr lang="en-US" sz="1600" dirty="0"/>
          </a:p>
        </p:txBody>
      </p:sp>
      <p:sp>
        <p:nvSpPr>
          <p:cNvPr id="10" name="Text 8"/>
          <p:cNvSpPr/>
          <p:nvPr/>
        </p:nvSpPr>
        <p:spPr>
          <a:xfrm>
            <a:off x="1321356" y="5527715"/>
            <a:ext cx="11987689" cy="332423"/>
          </a:xfrm>
          <a:prstGeom prst="rect">
            <a:avLst/>
          </a:prstGeom>
          <a:noFill/>
          <a:ln/>
        </p:spPr>
        <p:txBody>
          <a:bodyPr wrap="none" lIns="0" tIns="0" rIns="0" bIns="0" rtlCol="0" anchor="t"/>
          <a:lstStyle/>
          <a:p>
            <a:pPr marL="0" indent="0">
              <a:lnSpc>
                <a:spcPts val="2600"/>
              </a:lnSpc>
              <a:buNone/>
            </a:pPr>
            <a:r>
              <a:rPr lang="en-US" sz="1600" dirty="0">
                <a:solidFill>
                  <a:srgbClr val="DAD8E9"/>
                </a:solidFill>
                <a:latin typeface="Mukta Light" pitchFamily="34" charset="0"/>
                <a:ea typeface="Mukta Light" pitchFamily="34" charset="-122"/>
                <a:cs typeface="Mukta Light" pitchFamily="34" charset="-120"/>
              </a:rPr>
              <a:t>○ </a:t>
            </a:r>
            <a:r>
              <a:rPr lang="en-US" sz="1600" b="1" dirty="0">
                <a:solidFill>
                  <a:srgbClr val="DAD8E9"/>
                </a:solidFill>
                <a:latin typeface="Mukta Light" pitchFamily="34" charset="0"/>
                <a:ea typeface="Mukta Light" pitchFamily="34" charset="-122"/>
                <a:cs typeface="Mukta Light" pitchFamily="34" charset="-120"/>
              </a:rPr>
              <a:t>Lựa chọn hàm băm:</a:t>
            </a:r>
            <a:r>
              <a:rPr lang="en-US" sz="1600" dirty="0">
                <a:solidFill>
                  <a:srgbClr val="DAD8E9"/>
                </a:solidFill>
                <a:latin typeface="Mukta Light" pitchFamily="34" charset="0"/>
                <a:ea typeface="Mukta Light" pitchFamily="34" charset="-122"/>
                <a:cs typeface="Mukta Light" pitchFamily="34" charset="-120"/>
              </a:rPr>
              <a:t> Liệt kê các hàm băm thường được sử dụng, chẳng hạn như MurmurHash3, Jenkins, CityHash và MD5.</a:t>
            </a:r>
            <a:endParaRPr lang="en-US" sz="1600" dirty="0"/>
          </a:p>
        </p:txBody>
      </p:sp>
      <p:sp>
        <p:nvSpPr>
          <p:cNvPr id="11" name="Text 9"/>
          <p:cNvSpPr/>
          <p:nvPr/>
        </p:nvSpPr>
        <p:spPr>
          <a:xfrm>
            <a:off x="1321356" y="6093857"/>
            <a:ext cx="11987689" cy="664845"/>
          </a:xfrm>
          <a:prstGeom prst="rect">
            <a:avLst/>
          </a:prstGeom>
          <a:noFill/>
          <a:ln/>
        </p:spPr>
        <p:txBody>
          <a:bodyPr wrap="square" lIns="0" tIns="0" rIns="0" bIns="0" rtlCol="0" anchor="t"/>
          <a:lstStyle/>
          <a:p>
            <a:pPr marL="0" indent="0">
              <a:lnSpc>
                <a:spcPts val="2600"/>
              </a:lnSpc>
              <a:buNone/>
            </a:pPr>
            <a:r>
              <a:rPr lang="en-US" sz="1600" dirty="0">
                <a:solidFill>
                  <a:srgbClr val="DAD8E9"/>
                </a:solidFill>
                <a:latin typeface="Mukta Light" pitchFamily="34" charset="0"/>
                <a:ea typeface="Mukta Light" pitchFamily="34" charset="-122"/>
                <a:cs typeface="Mukta Light" pitchFamily="34" charset="-120"/>
              </a:rPr>
              <a:t>○ </a:t>
            </a:r>
            <a:r>
              <a:rPr lang="en-US" sz="1600" b="1" dirty="0">
                <a:solidFill>
                  <a:srgbClr val="DAD8E9"/>
                </a:solidFill>
                <a:latin typeface="Mukta Light" pitchFamily="34" charset="0"/>
                <a:ea typeface="Mukta Light" pitchFamily="34" charset="-122"/>
                <a:cs typeface="Mukta Light" pitchFamily="34" charset="-120"/>
              </a:rPr>
              <a:t>Ví dụ:</a:t>
            </a:r>
            <a:r>
              <a:rPr lang="en-US" sz="1600" dirty="0">
                <a:solidFill>
                  <a:srgbClr val="DAD8E9"/>
                </a:solidFill>
                <a:latin typeface="Mukta Light" pitchFamily="34" charset="0"/>
                <a:ea typeface="Mukta Light" pitchFamily="34" charset="-122"/>
                <a:cs typeface="Mukta Light" pitchFamily="34" charset="-120"/>
              </a:rPr>
              <a:t> Cung cấp ví dụ cụ thể về cách thực hiện băm đặc trưng, chẳng hạn như chuyển đổi văn bản "the quick brown fox" thành vectơ đặc trưng.</a:t>
            </a:r>
            <a:endParaRPr lang="en-US" sz="1600" dirty="0"/>
          </a:p>
        </p:txBody>
      </p:sp>
      <p:sp>
        <p:nvSpPr>
          <p:cNvPr id="12" name="Text 10"/>
          <p:cNvSpPr/>
          <p:nvPr/>
        </p:nvSpPr>
        <p:spPr>
          <a:xfrm>
            <a:off x="1321356" y="6992422"/>
            <a:ext cx="11987689" cy="664845"/>
          </a:xfrm>
          <a:prstGeom prst="rect">
            <a:avLst/>
          </a:prstGeom>
          <a:noFill/>
          <a:ln/>
        </p:spPr>
        <p:txBody>
          <a:bodyPr wrap="square" lIns="0" tIns="0" rIns="0" bIns="0" rtlCol="0" anchor="t"/>
          <a:lstStyle/>
          <a:p>
            <a:pPr marL="0" indent="0">
              <a:lnSpc>
                <a:spcPts val="2600"/>
              </a:lnSpc>
              <a:buNone/>
            </a:pPr>
            <a:r>
              <a:rPr lang="en-US" sz="1600" dirty="0">
                <a:solidFill>
                  <a:srgbClr val="DAD8E9"/>
                </a:solidFill>
                <a:latin typeface="Mukta Light" pitchFamily="34" charset="0"/>
                <a:ea typeface="Mukta Light" pitchFamily="34" charset="-122"/>
                <a:cs typeface="Mukta Light" pitchFamily="34" charset="-120"/>
              </a:rPr>
              <a:t>○ </a:t>
            </a:r>
            <a:r>
              <a:rPr lang="en-US" sz="1600" b="1" dirty="0">
                <a:solidFill>
                  <a:srgbClr val="DAD8E9"/>
                </a:solidFill>
                <a:latin typeface="Mukta Light" pitchFamily="34" charset="0"/>
                <a:ea typeface="Mukta Light" pitchFamily="34" charset="-122"/>
                <a:cs typeface="Mukta Light" pitchFamily="34" charset="-120"/>
              </a:rPr>
              <a:t>Ứng dụng thực tế:</a:t>
            </a:r>
            <a:r>
              <a:rPr lang="en-US" sz="1600" dirty="0">
                <a:solidFill>
                  <a:srgbClr val="DAD8E9"/>
                </a:solidFill>
                <a:latin typeface="Mukta Light" pitchFamily="34" charset="0"/>
                <a:ea typeface="Mukta Light" pitchFamily="34" charset="-122"/>
                <a:cs typeface="Mukta Light" pitchFamily="34" charset="-120"/>
              </a:rPr>
              <a:t> Nêu ví dụ về việc sử dụng băm đặc trưng trong các công ty công nghệ, chẳng hạn như Booking, Facebook, Yahoo, Yandex, Avazu và Criteo.</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321356" y="793075"/>
            <a:ext cx="8462010" cy="619839"/>
          </a:xfrm>
          <a:prstGeom prst="rect">
            <a:avLst/>
          </a:prstGeom>
          <a:noFill/>
          <a:ln/>
        </p:spPr>
        <p:txBody>
          <a:bodyPr wrap="none" lIns="0" tIns="0" rIns="0" bIns="0" rtlCol="0" anchor="t"/>
          <a:lstStyle/>
          <a:p>
            <a:pPr marL="0" indent="0">
              <a:lnSpc>
                <a:spcPts val="4850"/>
              </a:lnSpc>
              <a:buNone/>
            </a:pPr>
            <a:r>
              <a:rPr lang="en-US" sz="3900" b="1" dirty="0">
                <a:solidFill>
                  <a:srgbClr val="C6BFEE"/>
                </a:solidFill>
                <a:latin typeface="Prompt Medium" pitchFamily="34" charset="0"/>
                <a:ea typeface="Prompt Medium" pitchFamily="34" charset="-122"/>
                <a:cs typeface="Prompt Medium" pitchFamily="34" charset="-120"/>
              </a:rPr>
              <a:t>● Đặc trưng chéo (Cross Feature):</a:t>
            </a:r>
            <a:endParaRPr lang="en-US" sz="3900" dirty="0"/>
          </a:p>
        </p:txBody>
      </p:sp>
      <p:sp>
        <p:nvSpPr>
          <p:cNvPr id="3" name="Text 1"/>
          <p:cNvSpPr/>
          <p:nvPr/>
        </p:nvSpPr>
        <p:spPr>
          <a:xfrm>
            <a:off x="1321356" y="1859161"/>
            <a:ext cx="11987689" cy="356949"/>
          </a:xfrm>
          <a:prstGeom prst="rect">
            <a:avLst/>
          </a:prstGeom>
          <a:noFill/>
          <a:ln/>
        </p:spPr>
        <p:txBody>
          <a:bodyPr wrap="none" lIns="0" tIns="0" rIns="0" bIns="0" rtlCol="0" anchor="t"/>
          <a:lstStyle/>
          <a:p>
            <a:pPr marL="0" indent="0">
              <a:lnSpc>
                <a:spcPts val="2800"/>
              </a:lnSpc>
              <a:buNone/>
            </a:pPr>
            <a:r>
              <a:rPr lang="en-US" sz="1750" b="1" dirty="0">
                <a:solidFill>
                  <a:srgbClr val="DAD8E9"/>
                </a:solidFill>
                <a:latin typeface="Mukta Light" pitchFamily="34" charset="0"/>
                <a:ea typeface="Mukta Light" pitchFamily="34" charset="-122"/>
                <a:cs typeface="Mukta Light" pitchFamily="34" charset="-120"/>
              </a:rPr>
              <a:t>○ Định nghĩa:</a:t>
            </a:r>
            <a:r>
              <a:rPr lang="en-US" sz="1750" dirty="0">
                <a:solidFill>
                  <a:srgbClr val="DAD8E9"/>
                </a:solidFill>
                <a:latin typeface="Mukta Light" pitchFamily="34" charset="0"/>
                <a:ea typeface="Mukta Light" pitchFamily="34" charset="-122"/>
                <a:cs typeface="Mukta Light" pitchFamily="34" charset="-120"/>
              </a:rPr>
              <a:t> Giải thích khái niệm đặc trưng chéo và cách tạo ra đặc trưng chéo từ hai hoặc nhiều đặc trưng phân loại.</a:t>
            </a:r>
            <a:endParaRPr lang="en-US" sz="1750" dirty="0"/>
          </a:p>
        </p:txBody>
      </p:sp>
      <p:sp>
        <p:nvSpPr>
          <p:cNvPr id="4" name="Text 2"/>
          <p:cNvSpPr/>
          <p:nvPr/>
        </p:nvSpPr>
        <p:spPr>
          <a:xfrm>
            <a:off x="1321356" y="2467094"/>
            <a:ext cx="11987689" cy="356949"/>
          </a:xfrm>
          <a:prstGeom prst="rect">
            <a:avLst/>
          </a:prstGeom>
          <a:noFill/>
          <a:ln/>
        </p:spPr>
        <p:txBody>
          <a:bodyPr wrap="none" lIns="0" tIns="0" rIns="0" bIns="0" rtlCol="0" anchor="t"/>
          <a:lstStyle/>
          <a:p>
            <a:pPr marL="0" indent="0">
              <a:lnSpc>
                <a:spcPts val="2800"/>
              </a:lnSpc>
              <a:buNone/>
            </a:pPr>
            <a:r>
              <a:rPr lang="en-US" sz="1750" b="1" dirty="0">
                <a:solidFill>
                  <a:srgbClr val="DAD8E9"/>
                </a:solidFill>
                <a:latin typeface="Mukta Light" pitchFamily="34" charset="0"/>
                <a:ea typeface="Mukta Light" pitchFamily="34" charset="-122"/>
                <a:cs typeface="Mukta Light" pitchFamily="34" charset="-120"/>
              </a:rPr>
              <a:t>○ Ưu điểm:</a:t>
            </a:r>
            <a:endParaRPr lang="en-US" sz="1750" dirty="0"/>
          </a:p>
        </p:txBody>
      </p:sp>
      <p:sp>
        <p:nvSpPr>
          <p:cNvPr id="5" name="Text 3"/>
          <p:cNvSpPr/>
          <p:nvPr/>
        </p:nvSpPr>
        <p:spPr>
          <a:xfrm>
            <a:off x="1321356" y="3075027"/>
            <a:ext cx="11987689" cy="356949"/>
          </a:xfrm>
          <a:prstGeom prst="rect">
            <a:avLst/>
          </a:prstGeom>
          <a:noFill/>
          <a:ln/>
        </p:spPr>
        <p:txBody>
          <a:bodyPr wrap="none" lIns="0" tIns="0" rIns="0" bIns="0" rtlCol="0" anchor="t"/>
          <a:lstStyle/>
          <a:p>
            <a:pPr marL="0" indent="0">
              <a:lnSpc>
                <a:spcPts val="2800"/>
              </a:lnSpc>
              <a:buNone/>
            </a:pPr>
            <a:r>
              <a:rPr lang="en-US" sz="1750" dirty="0">
                <a:solidFill>
                  <a:srgbClr val="DAD8E9"/>
                </a:solidFill>
                <a:latin typeface="Mukta Light" pitchFamily="34" charset="0"/>
                <a:ea typeface="Mukta Light" pitchFamily="34" charset="-122"/>
                <a:cs typeface="Mukta Light" pitchFamily="34" charset="-120"/>
              </a:rPr>
              <a:t>■ </a:t>
            </a:r>
            <a:r>
              <a:rPr lang="en-US" sz="1750" b="1" dirty="0">
                <a:solidFill>
                  <a:srgbClr val="DAD8E9"/>
                </a:solidFill>
                <a:latin typeface="Mukta Light" pitchFamily="34" charset="0"/>
                <a:ea typeface="Mukta Light" pitchFamily="34" charset="-122"/>
                <a:cs typeface="Mukta Light" pitchFamily="34" charset="-120"/>
              </a:rPr>
              <a:t>Nắm bắt tương tác:</a:t>
            </a:r>
            <a:r>
              <a:rPr lang="en-US" sz="1750" dirty="0">
                <a:solidFill>
                  <a:srgbClr val="DAD8E9"/>
                </a:solidFill>
                <a:latin typeface="Mukta Light" pitchFamily="34" charset="0"/>
                <a:ea typeface="Mukta Light" pitchFamily="34" charset="-122"/>
                <a:cs typeface="Mukta Light" pitchFamily="34" charset="-120"/>
              </a:rPr>
              <a:t> Mô tả cách đặc trưng chéo giúp nắm bắt tương tác giữa các đặc trưng khác nhau.</a:t>
            </a:r>
            <a:endParaRPr lang="en-US" sz="1750" dirty="0"/>
          </a:p>
        </p:txBody>
      </p:sp>
      <p:sp>
        <p:nvSpPr>
          <p:cNvPr id="6" name="Text 4"/>
          <p:cNvSpPr/>
          <p:nvPr/>
        </p:nvSpPr>
        <p:spPr>
          <a:xfrm>
            <a:off x="1321356" y="3682960"/>
            <a:ext cx="11987689" cy="356949"/>
          </a:xfrm>
          <a:prstGeom prst="rect">
            <a:avLst/>
          </a:prstGeom>
          <a:noFill/>
          <a:ln/>
        </p:spPr>
        <p:txBody>
          <a:bodyPr wrap="none" lIns="0" tIns="0" rIns="0" bIns="0" rtlCol="0" anchor="t"/>
          <a:lstStyle/>
          <a:p>
            <a:pPr marL="0" indent="0">
              <a:lnSpc>
                <a:spcPts val="2800"/>
              </a:lnSpc>
              <a:buNone/>
            </a:pPr>
            <a:r>
              <a:rPr lang="en-US" sz="1750" b="1" dirty="0">
                <a:solidFill>
                  <a:srgbClr val="DAD8E9"/>
                </a:solidFill>
                <a:latin typeface="Mukta Light" pitchFamily="34" charset="0"/>
                <a:ea typeface="Mukta Light" pitchFamily="34" charset="-122"/>
                <a:cs typeface="Mukta Light" pitchFamily="34" charset="-120"/>
              </a:rPr>
              <a:t>■ Cải thiện hiệu suất:</a:t>
            </a:r>
            <a:r>
              <a:rPr lang="en-US" sz="1750" dirty="0">
                <a:solidFill>
                  <a:srgbClr val="DAD8E9"/>
                </a:solidFill>
                <a:latin typeface="Mukta Light" pitchFamily="34" charset="0"/>
                <a:ea typeface="Mukta Light" pitchFamily="34" charset="-122"/>
                <a:cs typeface="Mukta Light" pitchFamily="34" charset="-120"/>
              </a:rPr>
              <a:t> Nêu rõ những trường hợp đặc trưng chéo có thể cải thiện hiệu suất của mô hình.</a:t>
            </a:r>
            <a:endParaRPr lang="en-US" sz="1750" dirty="0"/>
          </a:p>
        </p:txBody>
      </p:sp>
      <p:sp>
        <p:nvSpPr>
          <p:cNvPr id="7" name="Text 5"/>
          <p:cNvSpPr/>
          <p:nvPr/>
        </p:nvSpPr>
        <p:spPr>
          <a:xfrm>
            <a:off x="1321356" y="4290893"/>
            <a:ext cx="11987689" cy="356949"/>
          </a:xfrm>
          <a:prstGeom prst="rect">
            <a:avLst/>
          </a:prstGeom>
          <a:noFill/>
          <a:ln/>
        </p:spPr>
        <p:txBody>
          <a:bodyPr wrap="none" lIns="0" tIns="0" rIns="0" bIns="0" rtlCol="0" anchor="t"/>
          <a:lstStyle/>
          <a:p>
            <a:pPr marL="0" indent="0">
              <a:lnSpc>
                <a:spcPts val="2800"/>
              </a:lnSpc>
              <a:buNone/>
            </a:pPr>
            <a:r>
              <a:rPr lang="en-US" sz="1750" b="1" dirty="0">
                <a:solidFill>
                  <a:srgbClr val="DAD8E9"/>
                </a:solidFill>
                <a:latin typeface="Mukta Light" pitchFamily="34" charset="0"/>
                <a:ea typeface="Mukta Light" pitchFamily="34" charset="-122"/>
                <a:cs typeface="Mukta Light" pitchFamily="34" charset="-120"/>
              </a:rPr>
              <a:t>○ Nhược điểm:</a:t>
            </a:r>
            <a:endParaRPr lang="en-US" sz="1750" dirty="0"/>
          </a:p>
        </p:txBody>
      </p:sp>
      <p:sp>
        <p:nvSpPr>
          <p:cNvPr id="8" name="Text 6"/>
          <p:cNvSpPr/>
          <p:nvPr/>
        </p:nvSpPr>
        <p:spPr>
          <a:xfrm>
            <a:off x="1321356" y="4898827"/>
            <a:ext cx="11987689" cy="356949"/>
          </a:xfrm>
          <a:prstGeom prst="rect">
            <a:avLst/>
          </a:prstGeom>
          <a:noFill/>
          <a:ln/>
        </p:spPr>
        <p:txBody>
          <a:bodyPr wrap="none" lIns="0" tIns="0" rIns="0" bIns="0" rtlCol="0" anchor="t"/>
          <a:lstStyle/>
          <a:p>
            <a:pPr marL="0" indent="0">
              <a:lnSpc>
                <a:spcPts val="2800"/>
              </a:lnSpc>
              <a:buNone/>
            </a:pPr>
            <a:r>
              <a:rPr lang="en-US" sz="1750" dirty="0">
                <a:solidFill>
                  <a:srgbClr val="DAD8E9"/>
                </a:solidFill>
                <a:latin typeface="Mukta Light" pitchFamily="34" charset="0"/>
                <a:ea typeface="Mukta Light" pitchFamily="34" charset="-122"/>
                <a:cs typeface="Mukta Light" pitchFamily="34" charset="-120"/>
              </a:rPr>
              <a:t>■ </a:t>
            </a:r>
            <a:r>
              <a:rPr lang="en-US" sz="1750" b="1" dirty="0">
                <a:solidFill>
                  <a:srgbClr val="DAD8E9"/>
                </a:solidFill>
                <a:latin typeface="Mukta Light" pitchFamily="34" charset="0"/>
                <a:ea typeface="Mukta Light" pitchFamily="34" charset="-122"/>
                <a:cs typeface="Mukta Light" pitchFamily="34" charset="-120"/>
              </a:rPr>
              <a:t>Tăng số lượng đặc trưng:</a:t>
            </a:r>
            <a:r>
              <a:rPr lang="en-US" sz="1750" dirty="0">
                <a:solidFill>
                  <a:srgbClr val="DAD8E9"/>
                </a:solidFill>
                <a:latin typeface="Mukta Light" pitchFamily="34" charset="0"/>
                <a:ea typeface="Mukta Light" pitchFamily="34" charset="-122"/>
                <a:cs typeface="Mukta Light" pitchFamily="34" charset="-120"/>
              </a:rPr>
              <a:t> Giải thích vấn đề về việc tăng số lượng đặc trưng khi sử dụng đặc trưng chéo.</a:t>
            </a:r>
            <a:endParaRPr lang="en-US" sz="1750" dirty="0"/>
          </a:p>
        </p:txBody>
      </p:sp>
      <p:sp>
        <p:nvSpPr>
          <p:cNvPr id="9" name="Text 7"/>
          <p:cNvSpPr/>
          <p:nvPr/>
        </p:nvSpPr>
        <p:spPr>
          <a:xfrm>
            <a:off x="1321356" y="5506760"/>
            <a:ext cx="11987689" cy="356949"/>
          </a:xfrm>
          <a:prstGeom prst="rect">
            <a:avLst/>
          </a:prstGeom>
          <a:noFill/>
          <a:ln/>
        </p:spPr>
        <p:txBody>
          <a:bodyPr wrap="none" lIns="0" tIns="0" rIns="0" bIns="0" rtlCol="0" anchor="t"/>
          <a:lstStyle/>
          <a:p>
            <a:pPr marL="0" indent="0">
              <a:lnSpc>
                <a:spcPts val="2800"/>
              </a:lnSpc>
              <a:buNone/>
            </a:pPr>
            <a:r>
              <a:rPr lang="en-US" sz="1750" dirty="0">
                <a:solidFill>
                  <a:srgbClr val="DAD8E9"/>
                </a:solidFill>
                <a:latin typeface="Mukta Light" pitchFamily="34" charset="0"/>
                <a:ea typeface="Mukta Light" pitchFamily="34" charset="-122"/>
                <a:cs typeface="Mukta Light" pitchFamily="34" charset="-120"/>
              </a:rPr>
              <a:t>○ </a:t>
            </a:r>
            <a:r>
              <a:rPr lang="en-US" sz="1750" b="1" dirty="0">
                <a:solidFill>
                  <a:srgbClr val="DAD8E9"/>
                </a:solidFill>
                <a:latin typeface="Mukta Light" pitchFamily="34" charset="0"/>
                <a:ea typeface="Mukta Light" pitchFamily="34" charset="-122"/>
                <a:cs typeface="Mukta Light" pitchFamily="34" charset="-120"/>
              </a:rPr>
              <a:t>Kết hợp với băm đặc trưng:</a:t>
            </a:r>
            <a:r>
              <a:rPr lang="en-US" sz="1750" dirty="0">
                <a:solidFill>
                  <a:srgbClr val="DAD8E9"/>
                </a:solidFill>
                <a:latin typeface="Mukta Light" pitchFamily="34" charset="0"/>
                <a:ea typeface="Mukta Light" pitchFamily="34" charset="-122"/>
                <a:cs typeface="Mukta Light" pitchFamily="34" charset="-120"/>
              </a:rPr>
              <a:t> Mô tả cách kết hợp đặc trưng chéo với băm đặc trưng để giảm số lượng đặc trưng.</a:t>
            </a:r>
            <a:endParaRPr lang="en-US" sz="1750" dirty="0"/>
          </a:p>
        </p:txBody>
      </p:sp>
      <p:sp>
        <p:nvSpPr>
          <p:cNvPr id="10" name="Text 8"/>
          <p:cNvSpPr/>
          <p:nvPr/>
        </p:nvSpPr>
        <p:spPr>
          <a:xfrm>
            <a:off x="1321356" y="6114693"/>
            <a:ext cx="11987689" cy="713899"/>
          </a:xfrm>
          <a:prstGeom prst="rect">
            <a:avLst/>
          </a:prstGeom>
          <a:noFill/>
          <a:ln/>
        </p:spPr>
        <p:txBody>
          <a:bodyPr wrap="square" lIns="0" tIns="0" rIns="0" bIns="0" rtlCol="0" anchor="t"/>
          <a:lstStyle/>
          <a:p>
            <a:pPr marL="0" indent="0">
              <a:lnSpc>
                <a:spcPts val="2800"/>
              </a:lnSpc>
              <a:buNone/>
            </a:pPr>
            <a:r>
              <a:rPr lang="en-US" sz="1750" dirty="0">
                <a:solidFill>
                  <a:srgbClr val="DAD8E9"/>
                </a:solidFill>
                <a:latin typeface="Mukta Light" pitchFamily="34" charset="0"/>
                <a:ea typeface="Mukta Light" pitchFamily="34" charset="-122"/>
                <a:cs typeface="Mukta Light" pitchFamily="34" charset="-120"/>
              </a:rPr>
              <a:t>○ </a:t>
            </a:r>
            <a:r>
              <a:rPr lang="en-US" sz="1750" b="1" dirty="0">
                <a:solidFill>
                  <a:srgbClr val="DAD8E9"/>
                </a:solidFill>
                <a:latin typeface="Mukta Light" pitchFamily="34" charset="0"/>
                <a:ea typeface="Mukta Light" pitchFamily="34" charset="-122"/>
                <a:cs typeface="Mukta Light" pitchFamily="34" charset="-120"/>
              </a:rPr>
              <a:t>Ví dụ:</a:t>
            </a:r>
            <a:r>
              <a:rPr lang="en-US" sz="1750" dirty="0">
                <a:solidFill>
                  <a:srgbClr val="DAD8E9"/>
                </a:solidFill>
                <a:latin typeface="Mukta Light" pitchFamily="34" charset="0"/>
                <a:ea typeface="Mukta Light" pitchFamily="34" charset="-122"/>
                <a:cs typeface="Mukta Light" pitchFamily="34" charset="-120"/>
              </a:rPr>
              <a:t> Cung cấp ví dụ cụ thể về cách sử dụng đặc trưng chéo, chẳng hạn như trong bài toán dự đoán nhu cầu của Uber dựa trên dữ liệu vị trí đón khách.</a:t>
            </a:r>
            <a:endParaRPr lang="en-US" sz="1750" dirty="0"/>
          </a:p>
        </p:txBody>
      </p:sp>
      <p:sp>
        <p:nvSpPr>
          <p:cNvPr id="11" name="Text 9"/>
          <p:cNvSpPr/>
          <p:nvPr/>
        </p:nvSpPr>
        <p:spPr>
          <a:xfrm>
            <a:off x="1321356" y="7079575"/>
            <a:ext cx="11987689" cy="356949"/>
          </a:xfrm>
          <a:prstGeom prst="rect">
            <a:avLst/>
          </a:prstGeom>
          <a:noFill/>
          <a:ln/>
        </p:spPr>
        <p:txBody>
          <a:bodyPr wrap="none" lIns="0" tIns="0" rIns="0" bIns="0" rtlCol="0" anchor="t"/>
          <a:lstStyle/>
          <a:p>
            <a:pPr marL="0" indent="0">
              <a:lnSpc>
                <a:spcPts val="2800"/>
              </a:lnSpc>
              <a:buNone/>
            </a:pPr>
            <a:r>
              <a:rPr lang="en-US" sz="1750" dirty="0">
                <a:solidFill>
                  <a:srgbClr val="DAD8E9"/>
                </a:solidFill>
                <a:latin typeface="Mukta Light" pitchFamily="34" charset="0"/>
                <a:ea typeface="Mukta Light" pitchFamily="34" charset="-122"/>
                <a:cs typeface="Mukta Light" pitchFamily="34" charset="-120"/>
              </a:rPr>
              <a:t>○ </a:t>
            </a:r>
            <a:r>
              <a:rPr lang="en-US" sz="1750" b="1" dirty="0">
                <a:solidFill>
                  <a:srgbClr val="DAD8E9"/>
                </a:solidFill>
                <a:latin typeface="Mukta Light" pitchFamily="34" charset="0"/>
                <a:ea typeface="Mukta Light" pitchFamily="34" charset="-122"/>
                <a:cs typeface="Mukta Light" pitchFamily="34" charset="-120"/>
              </a:rPr>
              <a:t>Ứng dụng thực tế:</a:t>
            </a:r>
            <a:r>
              <a:rPr lang="en-US" sz="1750" dirty="0">
                <a:solidFill>
                  <a:srgbClr val="DAD8E9"/>
                </a:solidFill>
                <a:latin typeface="Mukta Light" pitchFamily="34" charset="0"/>
                <a:ea typeface="Mukta Light" pitchFamily="34" charset="-122"/>
                <a:cs typeface="Mukta Light" pitchFamily="34" charset="-120"/>
              </a:rPr>
              <a:t> Nêu ví dụ về việc sử dụng đặc trưng chéo trong các hệ thống đề xuất.</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TotalTime>
  <Words>7963</Words>
  <Application>Microsoft Office PowerPoint</Application>
  <PresentationFormat>Custom</PresentationFormat>
  <Paragraphs>434</Paragraphs>
  <Slides>54</Slides>
  <Notes>54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Prompt Medium</vt:lpstr>
      <vt:lpstr>Arial</vt:lpstr>
      <vt:lpstr>Mukta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Hồ Văn Quyến</cp:lastModifiedBy>
  <cp:revision>4</cp:revision>
  <dcterms:created xsi:type="dcterms:W3CDTF">2024-10-18T06:11:15Z</dcterms:created>
  <dcterms:modified xsi:type="dcterms:W3CDTF">2024-11-03T06:33:39Z</dcterms:modified>
</cp:coreProperties>
</file>